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2"/>
  </p:notesMasterIdLst>
  <p:sldIdLst>
    <p:sldId id="431" r:id="rId2"/>
    <p:sldId id="601" r:id="rId3"/>
    <p:sldId id="500" r:id="rId4"/>
    <p:sldId id="602" r:id="rId5"/>
    <p:sldId id="603" r:id="rId6"/>
    <p:sldId id="604" r:id="rId7"/>
    <p:sldId id="605" r:id="rId8"/>
    <p:sldId id="606" r:id="rId9"/>
    <p:sldId id="607" r:id="rId10"/>
    <p:sldId id="608" r:id="rId11"/>
    <p:sldId id="609" r:id="rId12"/>
    <p:sldId id="610" r:id="rId13"/>
    <p:sldId id="611" r:id="rId14"/>
    <p:sldId id="612" r:id="rId15"/>
    <p:sldId id="613" r:id="rId16"/>
    <p:sldId id="614" r:id="rId17"/>
    <p:sldId id="615" r:id="rId18"/>
    <p:sldId id="616" r:id="rId19"/>
    <p:sldId id="617" r:id="rId20"/>
    <p:sldId id="618" r:id="rId21"/>
    <p:sldId id="621" r:id="rId22"/>
    <p:sldId id="622" r:id="rId23"/>
    <p:sldId id="623" r:id="rId24"/>
    <p:sldId id="624" r:id="rId25"/>
    <p:sldId id="625" r:id="rId26"/>
    <p:sldId id="626" r:id="rId27"/>
    <p:sldId id="627" r:id="rId28"/>
    <p:sldId id="628" r:id="rId29"/>
    <p:sldId id="629" r:id="rId30"/>
    <p:sldId id="630" r:id="rId31"/>
    <p:sldId id="631" r:id="rId32"/>
    <p:sldId id="632" r:id="rId33"/>
    <p:sldId id="633" r:id="rId34"/>
    <p:sldId id="636" r:id="rId35"/>
    <p:sldId id="645" r:id="rId36"/>
    <p:sldId id="646" r:id="rId37"/>
    <p:sldId id="647" r:id="rId38"/>
    <p:sldId id="648" r:id="rId39"/>
    <p:sldId id="649" r:id="rId40"/>
    <p:sldId id="650" r:id="rId41"/>
    <p:sldId id="651" r:id="rId42"/>
    <p:sldId id="432" r:id="rId43"/>
    <p:sldId id="437" r:id="rId44"/>
    <p:sldId id="438" r:id="rId45"/>
    <p:sldId id="439" r:id="rId46"/>
    <p:sldId id="440" r:id="rId47"/>
    <p:sldId id="441" r:id="rId48"/>
    <p:sldId id="442" r:id="rId49"/>
    <p:sldId id="443" r:id="rId50"/>
    <p:sldId id="444" r:id="rId51"/>
    <p:sldId id="446" r:id="rId52"/>
    <p:sldId id="353" r:id="rId53"/>
    <p:sldId id="447" r:id="rId54"/>
    <p:sldId id="448" r:id="rId55"/>
    <p:sldId id="449" r:id="rId56"/>
    <p:sldId id="450" r:id="rId57"/>
    <p:sldId id="451" r:id="rId58"/>
    <p:sldId id="452" r:id="rId59"/>
    <p:sldId id="453" r:id="rId60"/>
    <p:sldId id="454" r:id="rId61"/>
    <p:sldId id="455" r:id="rId62"/>
    <p:sldId id="456" r:id="rId63"/>
    <p:sldId id="457" r:id="rId64"/>
    <p:sldId id="458" r:id="rId65"/>
    <p:sldId id="459" r:id="rId66"/>
    <p:sldId id="460" r:id="rId67"/>
    <p:sldId id="463" r:id="rId68"/>
    <p:sldId id="464" r:id="rId69"/>
    <p:sldId id="465" r:id="rId70"/>
    <p:sldId id="466" r:id="rId71"/>
    <p:sldId id="467" r:id="rId72"/>
    <p:sldId id="468" r:id="rId73"/>
    <p:sldId id="469" r:id="rId74"/>
    <p:sldId id="470" r:id="rId75"/>
    <p:sldId id="471" r:id="rId76"/>
    <p:sldId id="472" r:id="rId77"/>
    <p:sldId id="473" r:id="rId78"/>
    <p:sldId id="474" r:id="rId79"/>
    <p:sldId id="475" r:id="rId80"/>
    <p:sldId id="476" r:id="rId81"/>
    <p:sldId id="477" r:id="rId82"/>
    <p:sldId id="478" r:id="rId83"/>
    <p:sldId id="479" r:id="rId84"/>
    <p:sldId id="480" r:id="rId85"/>
    <p:sldId id="481" r:id="rId86"/>
    <p:sldId id="482" r:id="rId87"/>
    <p:sldId id="483" r:id="rId88"/>
    <p:sldId id="484" r:id="rId89"/>
    <p:sldId id="485" r:id="rId90"/>
    <p:sldId id="486" r:id="rId91"/>
    <p:sldId id="487" r:id="rId92"/>
    <p:sldId id="488" r:id="rId93"/>
    <p:sldId id="489" r:id="rId94"/>
    <p:sldId id="490" r:id="rId95"/>
    <p:sldId id="491" r:id="rId96"/>
    <p:sldId id="492" r:id="rId97"/>
    <p:sldId id="493" r:id="rId98"/>
    <p:sldId id="494" r:id="rId99"/>
    <p:sldId id="496" r:id="rId100"/>
    <p:sldId id="501" r:id="rId101"/>
    <p:sldId id="502" r:id="rId102"/>
    <p:sldId id="503" r:id="rId103"/>
    <p:sldId id="504" r:id="rId104"/>
    <p:sldId id="505" r:id="rId105"/>
    <p:sldId id="506" r:id="rId106"/>
    <p:sldId id="507" r:id="rId107"/>
    <p:sldId id="508" r:id="rId108"/>
    <p:sldId id="509" r:id="rId109"/>
    <p:sldId id="510" r:id="rId110"/>
    <p:sldId id="511" r:id="rId111"/>
    <p:sldId id="512" r:id="rId112"/>
    <p:sldId id="513" r:id="rId113"/>
    <p:sldId id="514" r:id="rId114"/>
    <p:sldId id="515" r:id="rId115"/>
    <p:sldId id="516" r:id="rId116"/>
    <p:sldId id="517" r:id="rId117"/>
    <p:sldId id="518" r:id="rId118"/>
    <p:sldId id="519" r:id="rId119"/>
    <p:sldId id="520" r:id="rId120"/>
    <p:sldId id="521" r:id="rId121"/>
    <p:sldId id="523" r:id="rId122"/>
    <p:sldId id="524" r:id="rId123"/>
    <p:sldId id="525" r:id="rId124"/>
    <p:sldId id="526" r:id="rId125"/>
    <p:sldId id="527" r:id="rId126"/>
    <p:sldId id="528" r:id="rId127"/>
    <p:sldId id="529" r:id="rId128"/>
    <p:sldId id="530" r:id="rId129"/>
    <p:sldId id="531" r:id="rId130"/>
    <p:sldId id="532" r:id="rId131"/>
    <p:sldId id="533" r:id="rId132"/>
    <p:sldId id="534" r:id="rId133"/>
    <p:sldId id="535" r:id="rId134"/>
    <p:sldId id="536" r:id="rId135"/>
    <p:sldId id="537" r:id="rId136"/>
    <p:sldId id="538" r:id="rId137"/>
    <p:sldId id="539" r:id="rId138"/>
    <p:sldId id="540" r:id="rId139"/>
    <p:sldId id="541" r:id="rId140"/>
    <p:sldId id="542" r:id="rId141"/>
    <p:sldId id="543" r:id="rId142"/>
    <p:sldId id="544" r:id="rId143"/>
    <p:sldId id="545" r:id="rId144"/>
    <p:sldId id="546" r:id="rId145"/>
    <p:sldId id="547" r:id="rId146"/>
    <p:sldId id="549" r:id="rId147"/>
    <p:sldId id="550" r:id="rId148"/>
    <p:sldId id="551" r:id="rId149"/>
    <p:sldId id="552" r:id="rId150"/>
    <p:sldId id="553" r:id="rId151"/>
    <p:sldId id="554" r:id="rId152"/>
    <p:sldId id="555" r:id="rId153"/>
    <p:sldId id="556" r:id="rId154"/>
    <p:sldId id="557" r:id="rId155"/>
    <p:sldId id="558" r:id="rId156"/>
    <p:sldId id="559" r:id="rId157"/>
    <p:sldId id="560" r:id="rId158"/>
    <p:sldId id="561" r:id="rId159"/>
    <p:sldId id="562" r:id="rId160"/>
    <p:sldId id="563" r:id="rId161"/>
    <p:sldId id="564" r:id="rId162"/>
    <p:sldId id="565" r:id="rId163"/>
    <p:sldId id="566" r:id="rId164"/>
    <p:sldId id="567" r:id="rId165"/>
    <p:sldId id="652" r:id="rId166"/>
    <p:sldId id="586" r:id="rId167"/>
    <p:sldId id="587" r:id="rId168"/>
    <p:sldId id="588" r:id="rId169"/>
    <p:sldId id="589" r:id="rId170"/>
    <p:sldId id="590" r:id="rId171"/>
    <p:sldId id="591" r:id="rId172"/>
    <p:sldId id="592" r:id="rId173"/>
    <p:sldId id="593" r:id="rId174"/>
    <p:sldId id="594" r:id="rId175"/>
    <p:sldId id="595" r:id="rId176"/>
    <p:sldId id="596" r:id="rId177"/>
    <p:sldId id="597" r:id="rId178"/>
    <p:sldId id="598" r:id="rId179"/>
    <p:sldId id="599" r:id="rId180"/>
    <p:sldId id="585" r:id="rId18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933C"/>
    <a:srgbClr val="4F81BD"/>
    <a:srgbClr val="EEBA26"/>
    <a:srgbClr val="FF0000"/>
    <a:srgbClr val="FF3300"/>
    <a:srgbClr val="CD7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33" autoAdjust="0"/>
    <p:restoredTop sz="98776" autoAdjust="0"/>
  </p:normalViewPr>
  <p:slideViewPr>
    <p:cSldViewPr snapToGrid="0">
      <p:cViewPr varScale="1">
        <p:scale>
          <a:sx n="109" d="100"/>
          <a:sy n="109" d="100"/>
        </p:scale>
        <p:origin x="1854" y="96"/>
      </p:cViewPr>
      <p:guideLst>
        <p:guide orient="horz" pos="2228"/>
        <p:guide pos="2857"/>
      </p:guideLst>
    </p:cSldViewPr>
  </p:slideViewPr>
  <p:outlineViewPr>
    <p:cViewPr>
      <p:scale>
        <a:sx n="33" d="100"/>
        <a:sy n="33" d="100"/>
      </p:scale>
      <p:origin x="0" y="17802"/>
    </p:cViewPr>
  </p:outlin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204" Type="http://schemas.microsoft.com/office/2015/10/relationships/revisionInfo" Target="revisionInfo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F6D734-5549-48CE-A8D7-3751F4242922}" type="datetimeFigureOut">
              <a:rPr lang="en-GB" smtClean="0"/>
              <a:t>31/10/2017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97D10B-FD65-489B-A664-3B3B859C6B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863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07767A3-71BA-4D08-AB80-0F97966CCA39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501501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7D10B-FD65-489B-A664-3B3B859C6B0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435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7D10B-FD65-489B-A664-3B3B859C6B0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87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7D10B-FD65-489B-A664-3B3B859C6B0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4694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7D10B-FD65-489B-A664-3B3B859C6B0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815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7D10B-FD65-489B-A664-3B3B859C6B0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272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7D10B-FD65-489B-A664-3B3B859C6B0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8332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7D10B-FD65-489B-A664-3B3B859C6B0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2574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7D10B-FD65-489B-A664-3B3B859C6B0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4396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7D10B-FD65-489B-A664-3B3B859C6B0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7468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7D10B-FD65-489B-A664-3B3B859C6B07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319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709DD-67FF-4D47-9BE1-3B2EF26B8216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25328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7D10B-FD65-489B-A664-3B3B859C6B07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2862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7D10B-FD65-489B-A664-3B3B859C6B07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8418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7D10B-FD65-489B-A664-3B3B859C6B07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3392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7D10B-FD65-489B-A664-3B3B859C6B07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8289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7D10B-FD65-489B-A664-3B3B859C6B07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2388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7D10B-FD65-489B-A664-3B3B859C6B07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2405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7D10B-FD65-489B-A664-3B3B859C6B07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1076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7D10B-FD65-489B-A664-3B3B859C6B07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7949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7D10B-FD65-489B-A664-3B3B859C6B07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7671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7D10B-FD65-489B-A664-3B3B859C6B07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427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7D10B-FD65-489B-A664-3B3B859C6B0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5247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7D10B-FD65-489B-A664-3B3B859C6B07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3825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7D10B-FD65-489B-A664-3B3B859C6B07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7319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7D10B-FD65-489B-A664-3B3B859C6B07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329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7D10B-FD65-489B-A664-3B3B859C6B07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5609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7D10B-FD65-489B-A664-3B3B859C6B07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113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7D10B-FD65-489B-A664-3B3B859C6B07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3596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7D10B-FD65-489B-A664-3B3B859C6B07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816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7D10B-FD65-489B-A664-3B3B859C6B0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874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7D10B-FD65-489B-A664-3B3B859C6B0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064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7D10B-FD65-489B-A664-3B3B859C6B0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208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7D10B-FD65-489B-A664-3B3B859C6B0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503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7D10B-FD65-489B-A664-3B3B859C6B0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293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7D10B-FD65-489B-A664-3B3B859C6B0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058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F23AB-C0AD-4A1A-BEB5-BF891656E86B}" type="datetimeFigureOut">
              <a:rPr lang="en-GB" smtClean="0"/>
              <a:t>31/10/2017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091C7-DAEA-4CFF-9361-4FA56D0A06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038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F23AB-C0AD-4A1A-BEB5-BF891656E86B}" type="datetimeFigureOut">
              <a:rPr lang="en-GB" smtClean="0"/>
              <a:t>31/10/2017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091C7-DAEA-4CFF-9361-4FA56D0A06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360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F23AB-C0AD-4A1A-BEB5-BF891656E86B}" type="datetimeFigureOut">
              <a:rPr lang="en-GB" smtClean="0"/>
              <a:t>31/10/2017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091C7-DAEA-4CFF-9361-4FA56D0A06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054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on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6805B-CAF5-492B-AED1-E0200DC77CE5}" type="datetimeFigureOut">
              <a:rPr lang="en-GB" smtClean="0"/>
              <a:t>31/10/2017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04449-7F91-4D28-A00F-C1D3B112CF6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6" name="Picture 2" descr="S:\Fundraising &amp; comms\Communications\Logos\New Lumos Logo\Lumos CMYK\Lumos_Logo_cmyk_2013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148" y="1052736"/>
            <a:ext cx="599723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965" y="5040170"/>
            <a:ext cx="706952" cy="70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2"/>
          <p:cNvSpPr txBox="1">
            <a:spLocks/>
          </p:cNvSpPr>
          <p:nvPr userDrawn="1"/>
        </p:nvSpPr>
        <p:spPr>
          <a:xfrm>
            <a:off x="433852" y="5812785"/>
            <a:ext cx="2176592" cy="45682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solidFill>
                  <a:schemeClr val="accent4">
                    <a:lumMod val="75000"/>
                  </a:schemeClr>
                </a:solidFill>
              </a:rPr>
              <a:t>Search ‘Lumos’</a:t>
            </a:r>
          </a:p>
          <a:p>
            <a:endParaRPr lang="en-GB" sz="3200" dirty="0">
              <a:solidFill>
                <a:srgbClr val="7030A0"/>
              </a:solidFill>
            </a:endParaRPr>
          </a:p>
          <a:p>
            <a:endParaRPr lang="en-GB" sz="3200" dirty="0"/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6728409" y="5814900"/>
            <a:ext cx="2092064" cy="4568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dirty="0">
                <a:solidFill>
                  <a:schemeClr val="accent4">
                    <a:lumMod val="75000"/>
                  </a:schemeClr>
                </a:solidFill>
              </a:rPr>
              <a:t>@Lumos</a:t>
            </a:r>
          </a:p>
          <a:p>
            <a:endParaRPr lang="en-GB" sz="3200" dirty="0">
              <a:solidFill>
                <a:srgbClr val="7030A0"/>
              </a:solidFill>
            </a:endParaRPr>
          </a:p>
          <a:p>
            <a:endParaRPr lang="en-GB" sz="3200" dirty="0"/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>
          <a:xfrm>
            <a:off x="2733316" y="5829460"/>
            <a:ext cx="3456384" cy="423478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dirty="0">
                <a:solidFill>
                  <a:schemeClr val="accent4">
                    <a:lumMod val="75000"/>
                  </a:schemeClr>
                </a:solidFill>
              </a:rPr>
              <a:t>wearelumos.org</a:t>
            </a:r>
          </a:p>
          <a:p>
            <a:endParaRPr lang="en-GB" sz="3200" dirty="0">
              <a:solidFill>
                <a:srgbClr val="7030A0"/>
              </a:solidFill>
            </a:endParaRPr>
          </a:p>
          <a:p>
            <a:endParaRPr lang="en-GB" sz="3200" dirty="0"/>
          </a:p>
        </p:txBody>
      </p:sp>
      <p:pic>
        <p:nvPicPr>
          <p:cNvPr id="11" name="Picture 8" descr="S:\Fundraising &amp; comms\Communications\Logos\Lumos logo ARCHIVE\Lumos_twitter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647" y="5013176"/>
            <a:ext cx="801724" cy="80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10" y="4965320"/>
            <a:ext cx="1223795" cy="85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572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F23AB-C0AD-4A1A-BEB5-BF891656E86B}" type="datetimeFigureOut">
              <a:rPr lang="en-GB" smtClean="0"/>
              <a:t>31/10/2017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091C7-DAEA-4CFF-9361-4FA56D0A06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995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F23AB-C0AD-4A1A-BEB5-BF891656E86B}" type="datetimeFigureOut">
              <a:rPr lang="en-GB" smtClean="0"/>
              <a:t>31/10/2017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091C7-DAEA-4CFF-9361-4FA56D0A06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780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F23AB-C0AD-4A1A-BEB5-BF891656E86B}" type="datetimeFigureOut">
              <a:rPr lang="en-GB" smtClean="0"/>
              <a:t>31/10/2017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091C7-DAEA-4CFF-9361-4FA56D0A06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992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F23AB-C0AD-4A1A-BEB5-BF891656E86B}" type="datetimeFigureOut">
              <a:rPr lang="en-GB" smtClean="0"/>
              <a:t>31/10/2017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091C7-DAEA-4CFF-9361-4FA56D0A06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705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F23AB-C0AD-4A1A-BEB5-BF891656E86B}" type="datetimeFigureOut">
              <a:rPr lang="en-GB" smtClean="0"/>
              <a:t>31/10/2017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091C7-DAEA-4CFF-9361-4FA56D0A06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584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F23AB-C0AD-4A1A-BEB5-BF891656E86B}" type="datetimeFigureOut">
              <a:rPr lang="en-GB" smtClean="0"/>
              <a:t>31/10/2017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091C7-DAEA-4CFF-9361-4FA56D0A06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341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F23AB-C0AD-4A1A-BEB5-BF891656E86B}" type="datetimeFigureOut">
              <a:rPr lang="en-GB" smtClean="0"/>
              <a:t>31/10/2017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091C7-DAEA-4CFF-9361-4FA56D0A06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766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F23AB-C0AD-4A1A-BEB5-BF891656E86B}" type="datetimeFigureOut">
              <a:rPr lang="en-GB" smtClean="0"/>
              <a:t>31/10/2017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091C7-DAEA-4CFF-9361-4FA56D0A06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866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F23AB-C0AD-4A1A-BEB5-BF891656E86B}" type="datetimeFigureOut">
              <a:rPr lang="en-GB" smtClean="0"/>
              <a:t>31/10/2017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091C7-DAEA-4CFF-9361-4FA56D0A06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7503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Изображение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3015" y="4592640"/>
            <a:ext cx="6645275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Прямоугольник 5"/>
          <p:cNvSpPr>
            <a:spLocks noChangeArrowheads="1"/>
          </p:cNvSpPr>
          <p:nvPr/>
        </p:nvSpPr>
        <p:spPr bwMode="auto">
          <a:xfrm>
            <a:off x="2625727" y="4654552"/>
            <a:ext cx="63404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altLang="ru-RU" dirty="0">
                <a:solidFill>
                  <a:srgbClr val="FFFFFF"/>
                </a:solidFill>
                <a:latin typeface="Calibri Light" pitchFamily="34" charset="0"/>
                <a:ea typeface="Calibri Light" pitchFamily="34" charset="0"/>
                <a:cs typeface="Calibri Light" pitchFamily="34" charset="0"/>
              </a:rPr>
              <a:t>Семинар «О причинах сложного поведения»</a:t>
            </a:r>
          </a:p>
          <a:p>
            <a:pPr algn="r"/>
            <a:endParaRPr lang="ru-RU" altLang="ru-RU" sz="1000" dirty="0">
              <a:solidFill>
                <a:srgbClr val="FFFFFF"/>
              </a:solidFill>
              <a:latin typeface="Calibri Light" pitchFamily="34" charset="0"/>
              <a:ea typeface="Calibri Light" pitchFamily="34" charset="0"/>
              <a:cs typeface="Calibri Light" pitchFamily="34" charset="0"/>
            </a:endParaRPr>
          </a:p>
          <a:p>
            <a:pPr algn="r"/>
            <a:r>
              <a:rPr lang="ru-RU" altLang="ru-RU" sz="1200" dirty="0">
                <a:solidFill>
                  <a:srgbClr val="FFFFFF"/>
                </a:solidFill>
                <a:latin typeface="Calibri Light" pitchFamily="34" charset="0"/>
                <a:ea typeface="Calibri Light" pitchFamily="34" charset="0"/>
                <a:cs typeface="Calibri Light" pitchFamily="34" charset="0"/>
              </a:rPr>
              <a:t>г. Москва, сентябрь 2017 года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6852" y="160340"/>
            <a:ext cx="3897313" cy="1398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054" name="Изображение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390" y="298452"/>
            <a:ext cx="3679825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879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7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203204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3672153" y="39912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Трудное поведение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731913" y="1204911"/>
            <a:ext cx="7798476" cy="7345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Физическое развитие во время подросткового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периода. </a:t>
            </a:r>
          </a:p>
          <a:p>
            <a:pPr algn="l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Мальчики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1914" y="2136318"/>
            <a:ext cx="5476382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Физические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изменения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 мальчиков начинаются примерно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11-12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лет, но иногда они могут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начаться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более раннем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возрасте – в 9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лет, или в более позднем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возрасте – в 14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лет. Физические изменения включают в себя: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увеличение полового члена и мошонки  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изменения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формы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тела и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роста 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эрекция с эякуляцией 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рост волос на теле,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лице 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изменение голоса.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11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Самоповреждение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48802" y="1106487"/>
            <a:ext cx="8018542" cy="4662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Что-такое самоповреждение?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552451" y="1671191"/>
            <a:ext cx="5951011" cy="5074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+mj-lt"/>
              <a:buAutoNum type="arabicPeriod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своих группах перечислите все виды самоповреждения, которые вы наблюдаете со своими молодыми людьми.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+mj-lt"/>
              <a:buAutoNum type="arabicPeriod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Выберите из списка 3-4 вида самоповреждений, с которыми вам труднее всего справиться.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+mj-lt"/>
              <a:buAutoNum type="arabicPeriod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Обсудите ваши реакции или реакции на них ваших коллег по каждому варианту.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Запишите – что помогало, укажите – что не помогало.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+mj-lt"/>
              <a:buAutoNum type="arabicPeriod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Перечислите причины, почему, как вы считаете, молодые люди наносят себе повреждения.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+mj-lt"/>
              <a:buAutoNum type="arabicPeriod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Выберите 1 представителя вашей группы, кто расскажет о вашей дискуссии.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58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Самоповреждение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705993" y="2720594"/>
            <a:ext cx="6846951" cy="2882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Более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половины людей, погибающих от самоубийства, имеют историю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самоповреждений. 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Чаще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всего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самоповреждение – способ наказать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самих себя, выразить стрессовое переживание или снять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невыносимое напряжение. Встречается сочетание этих двух факторов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Самоповреждение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может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быть криком о помощи.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97433" y="1204913"/>
            <a:ext cx="7779639" cy="1318832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Самоповреждение -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когда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кто-то преднамеренно наносит себе ущерб или травмирует себя. Обычно это способ справиться с эмоциональным расстройством или выразить его.</a:t>
            </a:r>
          </a:p>
        </p:txBody>
      </p:sp>
    </p:spTree>
    <p:extLst>
      <p:ext uri="{BB962C8B-B14F-4D97-AF65-F5344CB8AC3E}">
        <p14:creationId xmlns:p14="http://schemas.microsoft.com/office/powerpoint/2010/main" val="59469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Самоповреждение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448802" y="1447664"/>
            <a:ext cx="6144022" cy="52000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None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Arial" pitchFamily="34" charset="0"/>
              </a:rPr>
              <a:t>Способы умышленно нанесения себе вреда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Arial" pitchFamily="34" charset="0"/>
              </a:rPr>
              <a:t>:</a:t>
            </a:r>
            <a:endParaRPr lang="ru-RU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порезы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или ожоги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кожи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нанесение различных ударов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отравление таблетками или токсичными химикатами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злоупотребление алкоголем или наркотиками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сознательная голодовка (нервная анорексия) или переедание (нервная булимия)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чрезмерные тренировки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None/>
            </a:pP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Нужно помнить, что: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люди часто скрывают факты самоповреждения из-за стыда или страха разоблачения: например, закрыть порезы на коже и не обсуждать проблему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чаще всего самоповреждение замечают те, кто близок к таким людям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подходить к теме следует с осторожностью и пониманием.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48802" y="1035872"/>
            <a:ext cx="8018542" cy="4662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Виды самоповреждений</a:t>
            </a:r>
          </a:p>
        </p:txBody>
      </p:sp>
    </p:spTree>
    <p:extLst>
      <p:ext uri="{BB962C8B-B14F-4D97-AF65-F5344CB8AC3E}">
        <p14:creationId xmlns:p14="http://schemas.microsoft.com/office/powerpoint/2010/main" val="136979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Самоповреждение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448802" y="1569074"/>
            <a:ext cx="6829822" cy="48957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None/>
            </a:pP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Arial" pitchFamily="34" charset="0"/>
              </a:rPr>
              <a:t>Если </a:t>
            </a: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Arial" pitchFamily="34" charset="0"/>
              </a:rPr>
              <a:t>вы считаете, что молодой человек наносит себе повреждения, обратите внимание на наличие любого из следующих признаков: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необъяснимые порезы, синяки или ожоги от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сигарет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 запястьях, руках,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бёдрах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груди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дежда закрывает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все части тела, даже в жаркую погоду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признаки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депрессии: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сниженное настроение, плаксивость, отсутствие мотивации или интереса к чему-либо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отвращение к себе и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желания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наказать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себя,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желание все прекратить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сильная замкнутость,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отсутствие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общения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 другими людьми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изменение привычек питания, скрытность, любая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странная потеря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или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увеличение веса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низкая самооценка: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обвинение себя во всех проблемах или утверждения, что они не достаточно хороши для чего-либо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выдергивание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волос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злоупотребление алкоголем,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наркотиками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(помните - подростки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будут экспериментировать)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48802" y="1063304"/>
            <a:ext cx="8018542" cy="4662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Признаки самоповреждений</a:t>
            </a:r>
          </a:p>
        </p:txBody>
      </p:sp>
    </p:spTree>
    <p:extLst>
      <p:ext uri="{BB962C8B-B14F-4D97-AF65-F5344CB8AC3E}">
        <p14:creationId xmlns:p14="http://schemas.microsoft.com/office/powerpoint/2010/main" val="55926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Самоповреждение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448802" y="1837163"/>
            <a:ext cx="6592078" cy="48957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None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Ок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оло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10% молодых людей так или иначе наносят себе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повреждения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Реальная цифра, вероятно,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выше - не все обращаются за помощью.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None/>
            </a:pP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Чаще люди наносят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себе вред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чтобы справиться с подавляющими их эмоциональными переживаниями, которые могут быть вызваны: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издевательствами в школе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стрессом и волнением по поводу школьных заданий и экзаменов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ощущением изоляции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разладом отношений с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родителями, другими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членами семьи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разводом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родителей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тяжелой утратой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нежелательной беременностью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48802" y="1063304"/>
            <a:ext cx="5759974" cy="4662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Почему люди наносят себе повреждения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51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Самоповреждение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448802" y="1584825"/>
            <a:ext cx="6765814" cy="48957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None/>
            </a:pP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Подавление эмоциональных переживаний:</a:t>
            </a: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опыт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жестокого обращения в раннем детстве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жестокое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обращение в настоящее время – физическое, сексуальное или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эмоциональное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самоповреждение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или самоубийство близкого человека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роблемы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 сексуальностью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проблемы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связанные с расой, культурой или религией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низкая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самооценка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чувство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отторжения в социуме или в семье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None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Самоповреждение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может быть связано с психологическими причинами: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повторяющиеся мысли, голоса, которые говорят им наносить себе повреждения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потеря связи или пограничное расстройство личности (непонимание, кем они являются и разрыв связи с окружением) .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48802" y="1063304"/>
            <a:ext cx="5759974" cy="4662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Почему люди наносят себе повреждения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8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Самоповреждение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445672" y="1730941"/>
            <a:ext cx="6028280" cy="4587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Причинение себе вреда может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быть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способом освобождения сдерживаемых чувств: 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жизненные проблемы приводят к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нарастанию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гнева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вины,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безнадежности,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ненависти к себе. Человек может не знать, к кому обратиться за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помощью.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Самоповреждение связано с беспокойством и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депрессией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у людей любого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возраста.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Может возникать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наряду с антиобщественным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поведением – плохое поведение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школе,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проблемы с полицией.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Многие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нанося себе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повреждения, не хотят заканчивать свою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жизнь.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екоторые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люди, наносящие себе вред, в большей степени подвержены риску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самоубийства. Но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самоповреждение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помогает им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справиться с эмоциональным расстройством,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поэтому они не чувствуют необходимости убивать себя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48802" y="1063304"/>
            <a:ext cx="5759974" cy="4662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Почему люди наносят себе повреждения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56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Самоповреждение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445672" y="1730941"/>
            <a:ext cx="6119720" cy="3270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None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Почему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молодые люди наносят себе вред и как это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помогает им почувствовать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себя лучше. </a:t>
            </a:r>
            <a:endParaRPr lang="ru-RU" sz="1800" b="1" dirty="0" smtClean="0">
              <a:solidFill>
                <a:schemeClr val="accent1">
                  <a:lumMod val="50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Физическая боль - способ отвлечь себя от эмоциональной боли.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Умышленно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нанося вред своим телам, молодые люди часто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говорят – таким образом можно изменить своё настроение,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лучше справляться с «другой»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болью. 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Стремление к чувству освобождения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Для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тех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кто чувствует эмоциональную травму, самоповреждение может стать способом «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проснуться»: они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настолько онемели, что ничего не чувствуют.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48802" y="1063304"/>
            <a:ext cx="5759974" cy="4662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Понимание сути самоповреждения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97740" y="5073634"/>
            <a:ext cx="5815584" cy="783193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целом, самоповреждение - это способ борьбы с сильной эмоциональной болью.</a:t>
            </a:r>
          </a:p>
        </p:txBody>
      </p:sp>
    </p:spTree>
    <p:extLst>
      <p:ext uri="{BB962C8B-B14F-4D97-AF65-F5344CB8AC3E}">
        <p14:creationId xmlns:p14="http://schemas.microsoft.com/office/powerpoint/2010/main" val="259198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Самоповреждение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448802" y="1684431"/>
            <a:ext cx="6272038" cy="49074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None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Самоповреждение оказывает огромное влияние на повседневную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жизнь.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Люди стараются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держать в тайне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самоповреждения,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скрывать шрамы и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синяки, но вину и тайну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трудно переносить. </a:t>
            </a:r>
            <a:endParaRPr lang="ru-RU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Самоповреждение влияет на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все аспекты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жизни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от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одежды до выбора физической активности, а также на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близкие физические отношения с другими людьми, включая сексуальные.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Молодые люди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хорошо осведомлены о постыдности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своих действий. Самоповреждение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может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влиять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отношения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друзьями,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семьей, а также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чувство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собственного достоинства. </a:t>
            </a:r>
            <a:endParaRPr lang="ru-RU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Молодые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люди начинают наносить себе повреждения, чтобы справиться с проблемами и чувствами,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но такие действия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создают другие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серьёзные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проблемы. </a:t>
            </a:r>
            <a:endParaRPr lang="ru-RU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Самоповреждение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может запустить затягивающий вид поведения, из которого потом очень трудно выйти.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48802" y="1063304"/>
            <a:ext cx="8695198" cy="4662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Почему мы должны решать проблему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самоповреждения?</a:t>
            </a:r>
          </a:p>
        </p:txBody>
      </p:sp>
    </p:spTree>
    <p:extLst>
      <p:ext uri="{BB962C8B-B14F-4D97-AF65-F5344CB8AC3E}">
        <p14:creationId xmlns:p14="http://schemas.microsoft.com/office/powerpoint/2010/main" val="77109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Самоповреждение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448802" y="1684431"/>
            <a:ext cx="5733336" cy="24486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None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Мифы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ложные представления часто возникают тогда, когда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проблему (как самоповреждение)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плохо понимают. </a:t>
            </a:r>
            <a:endParaRPr lang="ru-RU" sz="1800" b="1" dirty="0" smtClean="0">
              <a:solidFill>
                <a:schemeClr val="accent1">
                  <a:lumMod val="50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 отрицательными стереотипами нужно бороться - они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могут быть очень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мощными и мешать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молодым людям обращаться за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помощью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Наличие мифов и стереотипов может означать, что специалисты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семья и друзья скорее враждебно отреагируют на молодых людей, которые наносят себе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вред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endParaRPr lang="ru-RU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48802" y="1063304"/>
            <a:ext cx="8695198" cy="4662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Мифы и стереотипы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53221" y="5085694"/>
            <a:ext cx="2501459" cy="1470554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noAutofit/>
          </a:bodyPr>
          <a:lstStyle/>
          <a:p>
            <a:pPr>
              <a:spcAft>
                <a:spcPts val="600"/>
              </a:spcAft>
              <a:buClr>
                <a:srgbClr val="0070C0"/>
              </a:buClr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амоповреждение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это «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привлечение внимания»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37499" y="4602460"/>
            <a:ext cx="1292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СТЕРЕОТИП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57017" y="4599432"/>
            <a:ext cx="1426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РЕАЛЬНОСТЬ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315470" y="5085694"/>
            <a:ext cx="2629103" cy="1470554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noAutofit/>
          </a:bodyPr>
          <a:lstStyle/>
          <a:p>
            <a:pPr>
              <a:spcAft>
                <a:spcPts val="600"/>
              </a:spcAft>
              <a:buClr>
                <a:srgbClr val="0070C0"/>
              </a:buClr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Чаще действия тайные в течение длительного времени. Людям может быть очень трудно найти обратиться за помощью</a:t>
            </a:r>
          </a:p>
        </p:txBody>
      </p:sp>
    </p:spTree>
    <p:extLst>
      <p:ext uri="{BB962C8B-B14F-4D97-AF65-F5344CB8AC3E}">
        <p14:creationId xmlns:p14="http://schemas.microsoft.com/office/powerpoint/2010/main" val="383519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7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203204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3672153" y="39912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Трудное поведение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731913" y="1204911"/>
            <a:ext cx="7798476" cy="5877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Влияние физического развития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2451" y="1895686"/>
            <a:ext cx="5933581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Подростки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приспосабливаются к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изменениям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их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тела, которые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время от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времени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могут вызывать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застенчивость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или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стыд. 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Подростки сравнивают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своё тело с телами друзей или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родственников.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Дети,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 которых физические изменения начались раньше или позже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сверстников,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могут быть особенно подвержены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стыду или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отсутствию уверенности в себе. 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Изменения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зависят как от индивидуальных характеристик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(пол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ребёнка), так и от внешних факторов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(неправильное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питание, неблагоприятная обстановка). </a:t>
            </a:r>
          </a:p>
        </p:txBody>
      </p:sp>
    </p:spTree>
    <p:extLst>
      <p:ext uri="{BB962C8B-B14F-4D97-AF65-F5344CB8AC3E}">
        <p14:creationId xmlns:p14="http://schemas.microsoft.com/office/powerpoint/2010/main" val="398293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Самоповреждение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448802" y="1684431"/>
            <a:ext cx="5202190" cy="35459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None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Считают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что самоповреждение тесно связано с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самоубийством.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Подавляющее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большинство молодых людей, наносящих себе вред,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хотят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убить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себя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наоборот, они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пытаются справиться со сложными чувствами и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обстоятельствами. Для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многих это способ остаться в живых.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Мы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должны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помнить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многие люди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совершившие самоубийство, в прошлом имели опыт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самоповреждения. Это одна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из многих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причин относиться к самоповреждению очень серьёзно.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48802" y="1063304"/>
            <a:ext cx="8695198" cy="4662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Есть ли связь между самоповреждением и суицидом?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Самоповреждение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448802" y="1894743"/>
            <a:ext cx="6290326" cy="47529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Первая реакция влияет на решение человека получать </a:t>
            </a: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помощь и восстанавливаться.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Нужны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понимание, забота и внимание к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травмам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время и поддержка,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побуждение говорить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 глубинных чувствах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ситуациях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причинах самоповреждения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ответ на признание НЕЛЬЗЯ злиться, кричать, обвинять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– это усугубит ситуацию.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Молодым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людям,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прежде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всего,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нужны неосуждающие, неравнодушные и уважительные реакции.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Важно видеть за действиями самого человека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причины, по которым он причинял себе вред, а не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сосредотачиваться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вреде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 </a:t>
            </a:r>
            <a:endParaRPr lang="ru-RU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Позвольте молодому человеку вести разговор в своем темпе.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Постарайтесь выслушать без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паники, отвращения или осуждения. Это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сложно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так как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трудно понять. Помните - такой способ молодые люди часто используют, чтобы справиться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 той или иной ситуацией.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48802" y="1063304"/>
            <a:ext cx="8695198" cy="4662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Что делать, если кто-то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скажет,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что наносит себе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повреждения?</a:t>
            </a:r>
          </a:p>
        </p:txBody>
      </p:sp>
    </p:spTree>
    <p:extLst>
      <p:ext uri="{BB962C8B-B14F-4D97-AF65-F5344CB8AC3E}">
        <p14:creationId xmlns:p14="http://schemas.microsoft.com/office/powerpoint/2010/main" val="17604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Самоповреждение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448802" y="1977039"/>
            <a:ext cx="6692662" cy="44877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Реагируйте спокойно и </a:t>
            </a:r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заботливо.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Проявите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внимание к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ранам,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признавая,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насколько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тяжелы были чувства,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даже возникла потребность в самоповреждении.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 необходимости обратитесь за медицинской помощью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 Обратитесь в пункт оказания первой помощи или в больницу.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Успокойте молодого </a:t>
            </a:r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человека.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Заверьте,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 вы или кто-то другой будет находиться с ним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рядом во время лечения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травмы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- это гарантирует,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 к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нему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 будут относиться с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осуждением.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Попробуйте узнать, каково было намерение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если человек может говорить: хотел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ли он умереть, было ли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все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равно, жив он или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мертв. Или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действия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совершены,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чтобы справиться со сложными или подавляющими чувствами?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Включите в отчет информацию о намерениях молодого человека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когда сообщите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руководству и/или персоналу больницы о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событии, чтобы было предоставлено соответствующее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лечение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48802" y="1127915"/>
            <a:ext cx="8695198" cy="6898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Что делать, когда вы обнаружили, что молодой человек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нанёс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себе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повреждения?</a:t>
            </a:r>
          </a:p>
        </p:txBody>
      </p:sp>
    </p:spTree>
    <p:extLst>
      <p:ext uri="{BB962C8B-B14F-4D97-AF65-F5344CB8AC3E}">
        <p14:creationId xmlns:p14="http://schemas.microsoft.com/office/powerpoint/2010/main" val="17078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Самоповреждение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448802" y="1756627"/>
            <a:ext cx="6381766" cy="44877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Намерение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- важно выяснить, что именно хотел сделать молодой человек, и что, по его мнению, должно было произойти?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Помните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кажущийся менее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серьезным способ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самоповреждения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 обязательно означает менее серьезные намерения или более низкую степень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отчаяния.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то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может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отражать ограниченность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способов,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которые были доступны молодому человеку.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Подготовка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– было ли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действие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спонтанным или спланированным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?</a:t>
            </a:r>
          </a:p>
          <a:p>
            <a:pPr marL="539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Tx/>
              <a:buChar char="-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если действие спланировано, молодые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люди могут, например, накапливать таблетки или покупать лезвия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бритвы</a:t>
            </a:r>
          </a:p>
          <a:p>
            <a:pPr marL="539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Tx/>
              <a:buChar char="-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ыла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ли оставлена предсмертная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записка? </a:t>
            </a:r>
          </a:p>
          <a:p>
            <a:pPr marL="539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Tx/>
              <a:buChar char="-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были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ли предприняты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действия, чтобы остаться нераскрытым?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48802" y="1127915"/>
            <a:ext cx="8256286" cy="5088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О чем стоит подумать?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14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Самоповреждение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514542" y="1689148"/>
            <a:ext cx="6381766" cy="4729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Попытки заставить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прекратить – не работают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Самоповреждение часто –  вид поведения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продолжавшегося длительное время. Большинство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молодых людей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 смогут отказаться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 него за одну ночь, даже если бы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сильно захотели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 </a:t>
            </a:r>
            <a:endParaRPr lang="ru-RU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Чувство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контроля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то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что,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 словам молодых людей, занимающихся самоповреждением, очень важно для них.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Хорошая новость: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способность контролировать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один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из наиболее важных факторов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процессе избавления от схемы самоповреждения. </a:t>
            </a:r>
            <a:endParaRPr lang="ru-RU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Важно – решение прекратить такие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действия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должно исходить от человека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который причиняет себе вред. </a:t>
            </a:r>
            <a:endParaRPr lang="ru-RU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Прекращение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или отказ от самоповреждения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для многих молодых людей - длительный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медленный процесс.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48802" y="1127915"/>
            <a:ext cx="8256286" cy="4318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Помощь молодым людям,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занимающимся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самоповреждением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43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Самоповреждение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552451" y="2020691"/>
            <a:ext cx="5610605" cy="38246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ожет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потребоваться время, чтобы достигнуть точки,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когда молодые люди смогут отказываться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самоповреждения. 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Методика «снижение вреда</a:t>
            </a: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».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Обучение,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как причинять себе наименьший возможный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вред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может стать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первым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шагом на пути к освоению других способов борьбы со сложными чувствами. </a:t>
            </a:r>
            <a:endParaRPr lang="ru-RU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Молодым людям </a:t>
            </a: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действительно необходимо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что-то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сделать, чтобы справиться с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чувствами. Нужна готовность предложить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им альтернативные варианты, которые они могли бы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попробовать.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48802" y="1127915"/>
            <a:ext cx="8256286" cy="4318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Помощь молодым людям,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занимающимся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самоповреждением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0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Самоповреждение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552451" y="1789355"/>
            <a:ext cx="6022085" cy="46114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Работа над решением первичных проблем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начало процесса восстановления для большинства молодых людей. Работа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может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включать консультации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возможность поделиться проблемами, разрешение ситуации с хулиганами или теми, кто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издевался. 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Помощь в решении основных проблем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самое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полезное, что вы можете сделать.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Постепенно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отказываться от нежелательной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привычки помогут изучение новых стратегий преодоления, «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отвлекающие методы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» при возникновении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желания причинить себе вред.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Разные люди – разные отвлекающие методы.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зависимости от настроения и ситуаций могут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потребоваться разные вещи.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Чтобы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узнать, что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полезнее, нужно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время.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Проявившие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упорство на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этом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пути,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подчеркивают: 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методом проб и ошибок можно найти то, что работает.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Искать нужно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 тем, кому молодой человек доверяет.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48802" y="1127915"/>
            <a:ext cx="8256286" cy="4318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Помощь молодым людям,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занимающимся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самоповреждением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97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Самоповреждение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465583" y="1758692"/>
            <a:ext cx="6332981" cy="46114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Использовать красный фломастер для обозначения мест, в которых обычно наносились порезы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Бить боксерскую грушу для выражение гнева и фрустрации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Наносить удары по подушкам или мягкой мебели, хорошо покричать в подушку или мягкий диван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Потереть кусочком льда те места на коже, на которые обычно наносятся порезы, держать кубик льда зажатым в сгибе руки или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ноги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Пройти по улице в быстром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темпе,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использовать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другие виды физических упражнений. Это хорошо помогает изменить настроение и «сбросить» адреналин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Сильно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пошуметь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 помощью музыкального инструмента, либо просто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постучать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 кастрюлям и сковородкам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552451" y="1128111"/>
            <a:ext cx="8256286" cy="4318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Какие замены самоповреждению вы можете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предложить?</a:t>
            </a:r>
          </a:p>
        </p:txBody>
      </p:sp>
    </p:spTree>
    <p:extLst>
      <p:ext uri="{BB962C8B-B14F-4D97-AF65-F5344CB8AC3E}">
        <p14:creationId xmlns:p14="http://schemas.microsoft.com/office/powerpoint/2010/main" val="31679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Самоповреждение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552451" y="1627310"/>
            <a:ext cx="5935217" cy="4938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Записать негативные чувства на листе бумаги, а затем порвать его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Вести дневник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Быстро чиркать красным карандашом или ручкой по большому листу бумаги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Надевать эластичные резинки на запястья, руки или ноги и «щелкать» ими, вместо нанесения порезов или ударов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Позвонить и поговорить с другом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не обязательно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самоповреждении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Сделать коллаж или другую художественную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работу, главное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что-то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творческое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Зайти в Интернет и посмотреть сайты, посвященные самопомощи. </a:t>
            </a: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БУДЬТЕ ОСТОРОЖНЫ!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Некоторые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сайты могут склонять к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самоповреждению – сначала </a:t>
            </a: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ПРОВЕРЬТЕ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552451" y="1128111"/>
            <a:ext cx="8256286" cy="4318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Какие замены самоповреждению вы можете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предложить?</a:t>
            </a:r>
          </a:p>
        </p:txBody>
      </p:sp>
    </p:spTree>
    <p:extLst>
      <p:ext uri="{BB962C8B-B14F-4D97-AF65-F5344CB8AC3E}">
        <p14:creationId xmlns:p14="http://schemas.microsoft.com/office/powerpoint/2010/main" val="199555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Самоповреждение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552451" y="2531305"/>
            <a:ext cx="6177533" cy="4100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чем, по вашему мнению, состоят глубинные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проблемы: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 чем большинство молодых людей борется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чаще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всего?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 им больше всего нужно, когда они так себя чувствуют?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 помогло, когда они испытывают эти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чувства,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или что вы можете предложить / попробовать?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Какие решения вам нужно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принять, чтобы сделать жизненную среду молодых людей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более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безопасной? </a:t>
            </a:r>
          </a:p>
          <a:p>
            <a:pPr marL="265113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None/>
            </a:pPr>
            <a:r>
              <a:rPr lang="ru-RU" sz="17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(</a:t>
            </a:r>
            <a:r>
              <a:rPr lang="ru-RU" sz="1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Доступ к вещам, использующимся для самоповреждения, влияние других молодых людей, что </a:t>
            </a:r>
            <a:r>
              <a:rPr lang="ru-RU" sz="17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поддерживает - в реальности </a:t>
            </a:r>
            <a:r>
              <a:rPr lang="ru-RU" sz="1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в </a:t>
            </a:r>
            <a:r>
              <a:rPr lang="ru-RU" sz="17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мыслях)</a:t>
            </a:r>
            <a:endParaRPr lang="ru-RU" sz="1700" i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 бы вы хотели сделать, чтобы в большей степени поддержать их? Что из этого действительно реалистично?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552451" y="1116208"/>
            <a:ext cx="6570725" cy="12042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УПРАЖНЕНИЕ</a:t>
            </a:r>
          </a:p>
          <a:p>
            <a:pPr algn="l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Представьте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молодого человека, который наносит себе повреждения, 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подумайте:</a:t>
            </a:r>
          </a:p>
        </p:txBody>
      </p:sp>
    </p:spTree>
    <p:extLst>
      <p:ext uri="{BB962C8B-B14F-4D97-AF65-F5344CB8AC3E}">
        <p14:creationId xmlns:p14="http://schemas.microsoft.com/office/powerpoint/2010/main" val="149460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7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203204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3672153" y="39912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Трудное поведение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731913" y="1204911"/>
            <a:ext cx="7798476" cy="5877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Развитие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мозга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1913" y="1895686"/>
            <a:ext cx="8051140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Подростковый период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-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время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значительного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роста и развития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мозга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подростка.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Серое вещество головного мозга, которое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использовалось недостаточно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сокращается.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Другие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межклеточные связи становятся более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прочными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 Это своеобразный способ мозга стать более продуктивным по принципу «или ты это используешь, или ты это теряешь». 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Процесс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сокращения начинается в задней части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мозга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 Изменения происходят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областях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мозга,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отвечающих за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получение удовольствия, эмоциональные проявления и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бодрствование,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например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- в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лимбической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системе.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Передняя область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мозга,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префронтальная кора, изменяется последней. Префронтальная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кора -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это часть мозга, в которой происходит принятие решений, она отвечает за умение планировать и обдумывать возможные последствия,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за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решение задач и контроль своих импульсов. Изменения в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этой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области происходят даже по достижению взрослого возраста. </a:t>
            </a:r>
          </a:p>
        </p:txBody>
      </p:sp>
    </p:spTree>
    <p:extLst>
      <p:ext uri="{BB962C8B-B14F-4D97-AF65-F5344CB8AC3E}">
        <p14:creationId xmlns:p14="http://schemas.microsoft.com/office/powerpoint/2010/main" val="319968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Самоповреждение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552451" y="1574597"/>
            <a:ext cx="6470141" cy="4938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Как мы воспринимаем самоповреждение индивидуально и как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- в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команде?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 мы знаем об алгоритмах или действиях молодого человека, предшествующих самоповреждению? Что мы можем сделать и как вмешаться, если мы обнаруживаем эти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сигналы?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Какие инструменты мы хотели бы дать молодым людям, чтобы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помочь им справляться?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Как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мы можем начать обдумывать эти вопросы вместе с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молодыми людьми (предложить перечислить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известные им способы, которые могут помочь отвлечься от чувств или изменить их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настроение). Что можем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предложить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сделать вместе?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Как мы можем показать молодым людям, что мы их понимаем или хотим понять? </a:t>
            </a:r>
            <a:endParaRPr lang="ru-RU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65113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Скажите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им!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581970" y="1075399"/>
            <a:ext cx="8256286" cy="4318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Думайте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на шаг вперёд</a:t>
            </a:r>
          </a:p>
        </p:txBody>
      </p:sp>
    </p:spTree>
    <p:extLst>
      <p:ext uri="{BB962C8B-B14F-4D97-AF65-F5344CB8AC3E}">
        <p14:creationId xmlns:p14="http://schemas.microsoft.com/office/powerpoint/2010/main" val="307701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76225" y="1008063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412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0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802958" y="2024597"/>
            <a:ext cx="781430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en-US" sz="3200" b="1" dirty="0">
                <a:solidFill>
                  <a:srgbClr val="1B195E"/>
                </a:solidFill>
                <a:latin typeface="Arial Black" pitchFamily="34" charset="0"/>
              </a:rPr>
              <a:t>Понимание и реагирование на агрессивное поведение детей и молодых людей </a:t>
            </a:r>
          </a:p>
        </p:txBody>
      </p:sp>
    </p:spTree>
    <p:extLst>
      <p:ext uri="{BB962C8B-B14F-4D97-AF65-F5344CB8AC3E}">
        <p14:creationId xmlns:p14="http://schemas.microsoft.com/office/powerpoint/2010/main" val="425973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Агрессивное поведение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552451" y="1955298"/>
            <a:ext cx="6287261" cy="45460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Агрессивное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поведение может быть результатом «мозговых шаблонов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», сформированных в результате предыдущего опыта:</a:t>
            </a:r>
          </a:p>
          <a:p>
            <a:pPr marL="539750" indent="-2746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Tx/>
              <a:buChar char="-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связанного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 отношениями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или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конкретными социальными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переживаниями</a:t>
            </a:r>
          </a:p>
          <a:p>
            <a:pPr marL="539750" indent="-2746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Tx/>
              <a:buChar char="-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реальной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травмой –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одиночным событием либо комплексными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травмами в сфере взаимоотношений. </a:t>
            </a: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Шаблоны запускают «реакцию борьбы» - 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ребёнок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агрессивно реагирует, чтобы отразить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предполагаемую угрозу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Процесс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зачастую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бессознательный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мгновенный,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контролируемый ребёнком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Агрессия </a:t>
            </a: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 детей может быть вызвана несколькими </a:t>
            </a: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факторами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: </a:t>
            </a:r>
          </a:p>
          <a:p>
            <a:pPr marL="539750" indent="-2746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Tx/>
              <a:buChar char="-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слабые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навыки общения</a:t>
            </a:r>
          </a:p>
          <a:p>
            <a:pPr marL="539750" indent="-2746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Tx/>
              <a:buChar char="-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глубинные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аспекты здоровья</a:t>
            </a:r>
          </a:p>
          <a:p>
            <a:pPr marL="539750" indent="-2746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Tx/>
              <a:buChar char="-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стресс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или фрустрация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04373" y="1229472"/>
            <a:ext cx="5943316" cy="605002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txBody>
          <a:bodyPr wrap="square" anchor="ctr">
            <a:noAutofit/>
          </a:bodyPr>
          <a:lstStyle/>
          <a:p>
            <a:pPr algn="ctr">
              <a:spcAft>
                <a:spcPts val="600"/>
              </a:spcAft>
              <a:buClr>
                <a:srgbClr val="0070C0"/>
              </a:buClr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Дети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ведут себя агрессивно, потому что они «непослушные» или «плохие». </a:t>
            </a:r>
          </a:p>
        </p:txBody>
      </p:sp>
    </p:spTree>
    <p:extLst>
      <p:ext uri="{BB962C8B-B14F-4D97-AF65-F5344CB8AC3E}">
        <p14:creationId xmlns:p14="http://schemas.microsoft.com/office/powerpoint/2010/main" val="127732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Агрессивное поведение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399090" y="1777543"/>
            <a:ext cx="6195821" cy="4647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Синдромом </a:t>
            </a: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дефицита внимания с </a:t>
            </a:r>
            <a:r>
              <a:rPr lang="ru-RU" sz="17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гиперактивностью</a:t>
            </a: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(СДВГ</a:t>
            </a: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), 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другие асоциальные расстройства – дети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могут проявлять недостаток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понимания, казаться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импульсивными.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Их поведение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можно считать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агрессивным, особенно в ситуациях социально неприемлемого поведения.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Подражание агрессивному </a:t>
            </a: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или насильственному поведению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которое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дети видят в повседневной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жизни.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Так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дети могут получить внимание от членов семьи, учителей или сверстников.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Игнорируя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или вознаграждая агрессивные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действия, вы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можете ненамеренно поощрять такое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поведение.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«Взрыв» </a:t>
            </a: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из-за страха или подозрения.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Чаще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встречается у детей с шизофренией,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паранойей,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другими формами психоза.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 биполярном аффективном расстройстве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они могут действовать агрессивно во время маниакальной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фазы. При депрессии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они могут действовать агрессивно в состоянии раздражения.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581970" y="1245452"/>
            <a:ext cx="8256286" cy="4318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Причины агрессии у детей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36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Агрессивное поведение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581970" y="1841551"/>
            <a:ext cx="4794702" cy="37088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None/>
            </a:pP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Ребёнок действовать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агрессивно, когда ему трудно справляться со своими эмоциями. </a:t>
            </a:r>
            <a:endParaRPr lang="ru-RU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Особенно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трудно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ребёнку справляться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фрустрацией – это характерно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для детей с расстройствами аутистического спектра или с когнитивными нарушениями. </a:t>
            </a:r>
            <a:endParaRPr lang="ru-RU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Когда такие дети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расстроены,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они неспособны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уладить или описать ситуацию, вызвавшую их фрустрацию.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результате, дети могут выйти из себя. 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581970" y="1245452"/>
            <a:ext cx="8256286" cy="4318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Причины агрессии у детей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07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Агрессивное поведение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581970" y="1041904"/>
            <a:ext cx="8256286" cy="6928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Реагирование на агрессивное поведение - ваша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безопасность</a:t>
            </a:r>
          </a:p>
          <a:p>
            <a:pPr algn="l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Сигналы, которые необходимо отслеживать, включая физические и поведенческие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изменения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22376" y="2041941"/>
            <a:ext cx="2599454" cy="817245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Гнев.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Физические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реакции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75789" y="2963373"/>
            <a:ext cx="269262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учащённое сердцебиение</a:t>
            </a: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повышение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артериального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давления</a:t>
            </a: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более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быстрое дыхание,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потоотделение </a:t>
            </a: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мышечное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напряжение, сжатые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челюсти</a:t>
            </a: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хождение взад-вперёд</a:t>
            </a: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чрезмерно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фиксированный зрительный контакт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638841" y="2052573"/>
            <a:ext cx="2752469" cy="817245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Гнев.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Психологические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реакции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708321" y="2041941"/>
            <a:ext cx="2247854" cy="827878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txBody>
          <a:bodyPr wrap="square" anchor="ctr"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Агрессия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42099" y="2963373"/>
            <a:ext cx="263015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чувство фрустрации</a:t>
            </a:r>
          </a:p>
          <a:p>
            <a:pPr marL="177800" indent="-1778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чувство неприятия</a:t>
            </a:r>
          </a:p>
          <a:p>
            <a:pPr marL="177800" indent="-1778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ощущение плохого обращения</a:t>
            </a:r>
          </a:p>
          <a:p>
            <a:pPr marL="177800" indent="-177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враждебность по отношению к некоторым людям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727130" y="2963373"/>
            <a:ext cx="2210235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крики на людей - семья, сверстники, незнакомцы</a:t>
            </a:r>
          </a:p>
          <a:p>
            <a:pPr marL="177800" indent="-177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физическое насилие - удары, избиение,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хлопание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дверьми</a:t>
            </a:r>
          </a:p>
          <a:p>
            <a:pPr marL="177800" indent="-177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игнорирование или социальное исключение других людей (пассивная агрессия)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80041" y="5868327"/>
            <a:ext cx="31118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1">
                  <a:lumMod val="50000"/>
                </a:schemeClr>
              </a:buClr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Невербальные сигналы – ребёнок </a:t>
            </a:r>
            <a:r>
              <a:rPr lang="ru-RU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может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ударить</a:t>
            </a:r>
          </a:p>
        </p:txBody>
      </p:sp>
    </p:spTree>
    <p:extLst>
      <p:ext uri="{BB962C8B-B14F-4D97-AF65-F5344CB8AC3E}">
        <p14:creationId xmlns:p14="http://schemas.microsoft.com/office/powerpoint/2010/main" val="193917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Агрессивное поведение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645978" y="1795741"/>
            <a:ext cx="5571942" cy="4962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Следите за </a:t>
            </a:r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языком своего тела </a:t>
            </a: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высотой голоса.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Убедитесь, что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они не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противоречат вашему устному сообщению.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Сохраняйте спокойствие.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Дайте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человеку понять, что вы заботитесь о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нем,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обеспокоены тем, что происходит и находитесь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здесь, чтобы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помочь. Не пытайтесь решить проблему или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конфликт,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пока молодой человек действует агрессивно по отношению к вам.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Предложите </a:t>
            </a:r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выход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из сложившейся ситуации.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Чётко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обозначьте варианты на выбор с безопасными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ограничениями – так вы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позволите молодому человеку сохранить чувство контроля вместе с самооценкой.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Удалите свидетелей.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Когда молодой человек «устраивает сцену», попросите сверстников, которые могут за этим наблюдать, покинуть место и заняться своими делами.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645978" y="1198200"/>
            <a:ext cx="7373310" cy="4318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Управление агрессией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4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Агрессивное поведение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645978" y="1594075"/>
            <a:ext cx="8223702" cy="388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 </a:t>
            </a:r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угрожайте,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делайте предупреждений о последствиях, которые вы не готовы выполнить или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они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необоснованно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серьёзны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 делайте </a:t>
            </a:r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обобщений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: слова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«Ты всегда так поступаешь,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когда…»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лишь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усиливают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негативное поведение.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Дождитесь подходящего момента.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Подождите,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когда инцидент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 агрессией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закончится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все успокоятся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Тогда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поговорите с молодым человеком о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его поведении.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Следите за безопасностью.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Убедитесь, что все присутствующие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всё время в безопасности.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Если вы не в состоянии контролировать ситуацию, обратитесь за помощью.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Реагируйте на угрозы надлежащим образом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 В большинстве случаев дети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выполняют свои угрозы.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Главная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задача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заставить угрожающего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молодого человека сосредоточиться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чувствах и удержать его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цели агрессии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 </a:t>
            </a:r>
            <a:endParaRPr lang="ru-RU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645978" y="1128111"/>
            <a:ext cx="7373310" cy="4318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Управление агрессией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45978" y="5576185"/>
            <a:ext cx="8028612" cy="970478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buClr>
                <a:srgbClr val="0070C0"/>
              </a:buClr>
            </a:pP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Имейте в виду! </a:t>
            </a:r>
            <a:endParaRPr lang="ru-RU" sz="17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algn="ctr">
              <a:spcAft>
                <a:spcPts val="600"/>
              </a:spcAft>
              <a:buClr>
                <a:srgbClr val="0070C0"/>
              </a:buClr>
            </a:pP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Молодые </a:t>
            </a: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люди, которые уже вели себя агрессивно, устраивали пожары, наносили вред животным и др., с большей вероятностью могут привести угрозу в исполнение. </a:t>
            </a:r>
          </a:p>
        </p:txBody>
      </p:sp>
    </p:spTree>
    <p:extLst>
      <p:ext uri="{BB962C8B-B14F-4D97-AF65-F5344CB8AC3E}">
        <p14:creationId xmlns:p14="http://schemas.microsoft.com/office/powerpoint/2010/main" val="388363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Агрессивное поведение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645978" y="1820199"/>
            <a:ext cx="5178750" cy="44891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Четко понимайте в какой обстановке вы находитесь 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где расположен путь к эвакуации. </a:t>
            </a:r>
            <a:endParaRPr lang="ru-RU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539750" indent="-2746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Tx/>
              <a:buChar char="-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находится ли молодой человек между вами и путем эвакуации? </a:t>
            </a:r>
            <a:endParaRPr lang="ru-RU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539750" indent="-27463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Tx/>
              <a:buChar char="-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кто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еще находится рядом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коллеги,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сверстники, которые могут повлиять на поведение молодого человека?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Помните о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собственных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чувствах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- страхе, гневе, тревоге - и не показывайте их!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Подумайте,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 вы хотите сообщить вербально и физически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как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 можете это сделать – оставаться спокойным, не реагировать на поведение, быть понятным и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уверенным.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645978" y="1198200"/>
            <a:ext cx="7373310" cy="4318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Что помогает?</a:t>
            </a:r>
          </a:p>
        </p:txBody>
      </p:sp>
    </p:spTree>
    <p:extLst>
      <p:ext uri="{BB962C8B-B14F-4D97-AF65-F5344CB8AC3E}">
        <p14:creationId xmlns:p14="http://schemas.microsoft.com/office/powerpoint/2010/main" val="318365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Агрессивное поведение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645978" y="1820199"/>
            <a:ext cx="5498790" cy="44891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Гнев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-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нормальная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человеческая эмоция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которая может быть у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всех. Понимая это, мы понимаем чувства молодого человека: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«Я вижу, что ты злишься, я хочу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помочь, понять»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Гнев – это не проблема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 Это способ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молодых людей сказать,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им нужна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помощь.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Чем быстрее вы вмешаетесь в ситуацию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тем выше вероятность, что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сможете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помочь молодому человеку справиться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уменьшить вероятные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последствия для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него самого: </a:t>
            </a:r>
          </a:p>
          <a:p>
            <a:pPr marL="539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Tx/>
              <a:buChar char="-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испорченные отношения</a:t>
            </a:r>
          </a:p>
          <a:p>
            <a:pPr marL="539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Tx/>
              <a:buChar char="-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риск физического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вреда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себе и другим</a:t>
            </a:r>
          </a:p>
          <a:p>
            <a:pPr marL="539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Tx/>
              <a:buChar char="-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чувство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стыда, следующего за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вспышкой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645978" y="1198200"/>
            <a:ext cx="7373310" cy="4318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Что помогает?</a:t>
            </a:r>
          </a:p>
        </p:txBody>
      </p:sp>
    </p:spTree>
    <p:extLst>
      <p:ext uri="{BB962C8B-B14F-4D97-AF65-F5344CB8AC3E}">
        <p14:creationId xmlns:p14="http://schemas.microsoft.com/office/powerpoint/2010/main" val="220494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7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203204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3672153" y="39912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Трудное поведение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731913" y="1204911"/>
            <a:ext cx="8051140" cy="4939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Влияние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развития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мозга на поведение подростков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2451" y="1895686"/>
            <a:ext cx="823060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подростков префронтальная кора головного мозга находится в стадии развития,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поэтому при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принятии решений и во время решения задач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они чаще,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чем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взрослые,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могут полагаться на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мозжечковую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миндалину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она отвечает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за эмоции, импульсы, агрессию и инстинктивное поведение. 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Развитие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головного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мозга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начинается с задней части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мозга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постепенно переходит к передней части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это объясняет,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почему мысли и поведение подростков способны так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меняться: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иногда они ответственные и организованные,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иногда – нелогичные, импульсивные,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эмоциональные. 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Подростки оперируют мозгом, который всё ещё в процессе становления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8734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Агрессивное поведение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552451" y="1917052"/>
            <a:ext cx="5734629" cy="48037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Когда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ситуация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начинает накаляться, мы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используем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отвлечение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просьба к объекту агрессии или к нарушителю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подойти и что-то сделать вместе с нами. Это позволяет устранить пусковой сигнал и отвлечь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внимание молодых людей,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пока они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это способны.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Аккуратное использование юмора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 отношению к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молодому человеку, которого вы хорошо знаете, может быть прекрасным способом снятия напряжения.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НО – убедитесь,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 вы хорошо знаете этих людей.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Сделайте что-то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безумное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и отвлеките внимание: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это бесподобно, когда безопасный взрослый делает что-то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сумасшедшее,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чтобы отвлечь молодых людей. Не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бойтесь попробовать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!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645978" y="1198200"/>
            <a:ext cx="7373310" cy="4318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Попробуйте отвлечение и юмор</a:t>
            </a:r>
          </a:p>
        </p:txBody>
      </p:sp>
    </p:spTree>
    <p:extLst>
      <p:ext uri="{BB962C8B-B14F-4D97-AF65-F5344CB8AC3E}">
        <p14:creationId xmlns:p14="http://schemas.microsoft.com/office/powerpoint/2010/main" val="374945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Агрессивное поведение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582741" y="1126578"/>
            <a:ext cx="7373310" cy="4318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Сознательная дисциплина – модель состояния мозга</a:t>
            </a:r>
          </a:p>
        </p:txBody>
      </p:sp>
      <p:pic>
        <p:nvPicPr>
          <p:cNvPr id="10" name="Content Placeholder 2" descr="https://media.licdn.com/mpr/mpr/shrinknp_800_800/AAEAAQAAAAAAAAkNAAAAJDZlZTNlZjY2LWNlNmUtNGNhMC05Y2U2LWUwMjA0YzgzZjdjNg.jpg">
            <a:extLst>
              <a:ext uri="{FF2B5EF4-FFF2-40B4-BE49-F238E27FC236}">
                <a16:creationId xmlns="" xmlns:a16="http://schemas.microsoft.com/office/drawing/2014/main" id="{BBFE5E93-4EEE-4EE6-BDC3-53509CDE48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0565" t="14786"/>
          <a:stretch/>
        </p:blipFill>
        <p:spPr>
          <a:xfrm>
            <a:off x="749808" y="2240280"/>
            <a:ext cx="7861759" cy="4113809"/>
          </a:xfrm>
        </p:spPr>
      </p:pic>
      <p:grpSp>
        <p:nvGrpSpPr>
          <p:cNvPr id="2" name="Группа 1"/>
          <p:cNvGrpSpPr/>
          <p:nvPr/>
        </p:nvGrpSpPr>
        <p:grpSpPr>
          <a:xfrm>
            <a:off x="4627613" y="2489504"/>
            <a:ext cx="3153931" cy="3262071"/>
            <a:chOff x="4627613" y="2489504"/>
            <a:chExt cx="3153931" cy="3262071"/>
          </a:xfrm>
        </p:grpSpPr>
        <p:sp>
          <p:nvSpPr>
            <p:cNvPr id="12" name="TextBox 11"/>
            <p:cNvSpPr txBox="1"/>
            <p:nvPr/>
          </p:nvSpPr>
          <p:spPr>
            <a:xfrm>
              <a:off x="4627613" y="3624982"/>
              <a:ext cx="3153931" cy="101498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lnSpc>
                  <a:spcPct val="90000"/>
                </a:lnSpc>
                <a:defRPr sz="1400" b="1">
                  <a:solidFill>
                    <a:srgbClr val="00B050"/>
                  </a:solidFill>
                </a:defRPr>
              </a:lvl1pPr>
            </a:lstStyle>
            <a:p>
              <a:r>
                <a:rPr lang="ru-RU" dirty="0">
                  <a:solidFill>
                    <a:schemeClr val="accent1">
                      <a:lumMod val="50000"/>
                    </a:schemeClr>
                  </a:solidFill>
                </a:rPr>
                <a:t>Эмоциональное состояние</a:t>
              </a:r>
              <a:endParaRPr lang="en-US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r>
                <a:rPr lang="en-US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(</a:t>
              </a:r>
              <a:r>
                <a:rPr lang="ru-RU" b="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Лимбическая</a:t>
              </a:r>
              <a:r>
                <a:rPr lang="ru-RU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 система)</a:t>
              </a:r>
            </a:p>
            <a:p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Я любим?</a:t>
              </a:r>
            </a:p>
            <a:p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Система привязанности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627613" y="2489504"/>
              <a:ext cx="3153931" cy="106182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400" b="1" dirty="0">
                  <a:solidFill>
                    <a:srgbClr val="00B050"/>
                  </a:solidFill>
                </a:rPr>
                <a:t>Режим исполнения</a:t>
              </a:r>
              <a:endParaRPr lang="en-US" sz="1400" b="1" dirty="0">
                <a:solidFill>
                  <a:srgbClr val="00B050"/>
                </a:solidFill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(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Префронтальная область коры головного мозга)</a:t>
              </a:r>
            </a:p>
            <a:p>
              <a:pPr algn="ctr">
                <a:lnSpc>
                  <a:spcPct val="90000"/>
                </a:lnSpc>
              </a:pPr>
              <a:r>
                <a:rPr lang="ru-RU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Что я могу извлечь из этого?</a:t>
              </a:r>
            </a:p>
            <a:p>
              <a:pPr algn="ctr">
                <a:lnSpc>
                  <a:spcPct val="90000"/>
                </a:lnSpc>
              </a:pPr>
              <a:r>
                <a:rPr lang="ru-RU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Система </a:t>
              </a:r>
              <a:r>
                <a:rPr lang="ru-RU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саморегуляции</a:t>
              </a:r>
              <a:endPara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27613" y="4713614"/>
              <a:ext cx="3153931" cy="103796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lnSpc>
                  <a:spcPct val="90000"/>
                </a:lnSpc>
                <a:defRPr sz="14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r>
                <a:rPr lang="ru-RU" dirty="0">
                  <a:solidFill>
                    <a:srgbClr val="C00000"/>
                  </a:solidFill>
                </a:rPr>
                <a:t>Состояние выживания</a:t>
              </a:r>
              <a:endParaRPr lang="en-US" dirty="0">
                <a:solidFill>
                  <a:srgbClr val="C00000"/>
                </a:solidFill>
              </a:endParaRPr>
            </a:p>
            <a:p>
              <a:r>
                <a:rPr lang="en-US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(</a:t>
              </a:r>
              <a:r>
                <a:rPr lang="ru-RU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Мозговая система)</a:t>
              </a:r>
            </a:p>
            <a:p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Я в безопасности?</a:t>
              </a:r>
            </a:p>
            <a:p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Система возбуждения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421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Агрессивное поведение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582741" y="1126578"/>
            <a:ext cx="7373310" cy="4318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Триединый мозг человека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7650" name="Picture 2" descr="http://web-kovalev.ru/sites/default/files/1/14_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"/>
          <a:stretch/>
        </p:blipFill>
        <p:spPr bwMode="auto">
          <a:xfrm>
            <a:off x="293688" y="1816195"/>
            <a:ext cx="7431344" cy="496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http://charivne.info/img2/201305201123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154" y="1126578"/>
            <a:ext cx="1765668" cy="178050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http://vnore.net/uploads/posts/2012-07/1341484909_animal_mom_and_baby_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043" y="2624328"/>
            <a:ext cx="1906206" cy="181089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0" name="Picture 12" descr="http://zoo-flo.com/foto/10821088108610821086107610801083_7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043" y="4766000"/>
            <a:ext cx="1840015" cy="184001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61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Агрессивное поведение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671124" y="4854476"/>
            <a:ext cx="8077978" cy="16972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более сложные части мозга подростков (лобные доли) обрушивается чрезмерно высокий уровень гормонов стресса. </a:t>
            </a:r>
            <a:endParaRPr lang="ru-RU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Когда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это происходит,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подросток оказывается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перегружен примитивными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реакциями на угрозу и совершенно неспособным мыслить рационально или рассудительно!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552451" y="1094574"/>
            <a:ext cx="7373310" cy="4318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Что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происходит в их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мозгу?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276225" y="2245859"/>
            <a:ext cx="8815563" cy="2091220"/>
            <a:chOff x="276225" y="2245859"/>
            <a:chExt cx="8815563" cy="2091220"/>
          </a:xfrm>
        </p:grpSpPr>
        <p:sp>
          <p:nvSpPr>
            <p:cNvPr id="10" name="Стрелка вправо 9"/>
            <p:cNvSpPr/>
            <p:nvPr/>
          </p:nvSpPr>
          <p:spPr>
            <a:xfrm>
              <a:off x="365760" y="2359247"/>
              <a:ext cx="7203460" cy="1078992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276225" y="3690748"/>
              <a:ext cx="259388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Взрослые (родители) злятся или раздражаются</a:t>
              </a: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283585" y="3840079"/>
              <a:ext cx="178497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Активируется</a:t>
              </a:r>
              <a:endParaRPr lang="ru-RU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5315229" y="3690746"/>
              <a:ext cx="179319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Срабатывает сигнализация</a:t>
              </a:r>
              <a:endParaRPr lang="ru-RU" dirty="0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5932532" y="2327978"/>
              <a:ext cx="18473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ru-RU" sz="5400" dirty="0">
                <a:solidFill>
                  <a:srgbClr val="C00000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7569220" y="2245859"/>
              <a:ext cx="57448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6000" dirty="0">
                <a:solidFill>
                  <a:srgbClr val="C00000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7029056" y="3690746"/>
              <a:ext cx="206273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Стресс, нерациональность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21887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Агрессивное поведение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552451" y="1630062"/>
            <a:ext cx="5610605" cy="49170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До 6 лет - активный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период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роста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шести годам мозг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составляет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около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90-95% от взрослого размера.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Но предстоит большая перестройка.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До 20 и 25 лет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– интенсивные </a:t>
            </a:r>
            <a:r>
              <a:rPr lang="ru-RU" sz="18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изменения, перестройка мозга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подростка для «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взрослого» функционирования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Процесс трансформации мозга зависит от возраста, опыта и гормональных изменений в период полового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созревания. Некоторые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изменения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происходят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до полового созревания,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некоторые -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еще долго после него. </a:t>
            </a:r>
            <a:endParaRPr lang="ru-RU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Мозг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 всех подростков развивается примерно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одинаково, но </a:t>
            </a:r>
            <a:r>
              <a:rPr lang="ru-RU" sz="1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между отдельными подростками </a:t>
            </a:r>
            <a:r>
              <a:rPr lang="ru-RU" sz="18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есть </a:t>
            </a:r>
            <a:r>
              <a:rPr lang="ru-RU" sz="1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индивидуальные различия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Например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если половое созревание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ребёнка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началось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рано,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некоторые изменения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его мозга также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начались рано.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552451" y="1128111"/>
            <a:ext cx="7373310" cy="4318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Развитие мозга у подростков: основы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86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Агрессивное поведение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552451" y="1630061"/>
            <a:ext cx="8372093" cy="49170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Подростковый возраст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-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время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значительного роста и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развития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внутри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мозга.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Главное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изменение: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неиспользуемые связи в думающей и обрабатывающей частях мозга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(серое вещество)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«обрываются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», другие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связи укрепляются.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Таким способом мозг становится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более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эффективным по принципу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«используй или теряй».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Процесс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«обрезания» связей начинается с задней части мозга.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Последней перестраивается префронтальная кора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часть мозга, ответственная за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способность планировать 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обдумывать последствия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действий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решать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проблемы,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контролировать импульсы. Изменения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продолжаются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до раннего взрослого возраста.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Префронтальная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кора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еще развивается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подростки при столкновении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 проблемами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могут больше, чем взрослые, полагаться на миндалевидное тело – оно связано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 эмоциями, импульсами, агрессией и инстинктивным поведением.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Развитие мозга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«задом наперед»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объясняет – мышление 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поведение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ребёнка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иногда кажутся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зрелыми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а в другое время – нелогичными,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импульсивными,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эмоциональными.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Подросток пользуется мозгом, который все еще строится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552451" y="1103131"/>
            <a:ext cx="7373310" cy="4318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Внутри мозга подростков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41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трелка вправо 16"/>
          <p:cNvSpPr/>
          <p:nvPr/>
        </p:nvSpPr>
        <p:spPr>
          <a:xfrm>
            <a:off x="362681" y="1142477"/>
            <a:ext cx="8625871" cy="5581112"/>
          </a:xfrm>
          <a:prstGeom prst="rightArrow">
            <a:avLst>
              <a:gd name="adj1" fmla="val 80801"/>
              <a:gd name="adj2" fmla="val 672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Агрессивное поведение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552451" y="1128111"/>
            <a:ext cx="7373310" cy="4318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Взаимосвязь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49407" y="1875115"/>
            <a:ext cx="1593731" cy="934792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txBody>
          <a:bodyPr wrap="square" anchor="ctr">
            <a:no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Беги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16317" y="1986051"/>
            <a:ext cx="58693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Убегай, хлопай дверью, иди в свою комнату или уйди из дома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49407" y="3448541"/>
            <a:ext cx="1593731" cy="934792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txBody>
          <a:bodyPr wrap="square" anchor="ctr"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Дерись</a:t>
            </a:r>
            <a:endParaRPr lang="ru-RU" sz="28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16317" y="3579090"/>
            <a:ext cx="59881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Будь вербально жестким и/или физически агрессивным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49407" y="5021967"/>
            <a:ext cx="1593731" cy="934792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txBody>
          <a:bodyPr wrap="square" anchor="ctr"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Замри</a:t>
            </a:r>
            <a:endParaRPr lang="ru-RU" sz="28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616319" y="4941096"/>
            <a:ext cx="62717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Ничего не говори, замолчи и «надуйся», будь холодно молчаливым, даже когда пытаешься привлечь их – это приведет к еще большей фрустрации!</a:t>
            </a:r>
          </a:p>
        </p:txBody>
      </p:sp>
    </p:spTree>
    <p:extLst>
      <p:ext uri="{BB962C8B-B14F-4D97-AF65-F5344CB8AC3E}">
        <p14:creationId xmlns:p14="http://schemas.microsoft.com/office/powerpoint/2010/main" val="31571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Агрессивное поведение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552451" y="1680021"/>
            <a:ext cx="5564885" cy="49170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Поведение, которое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даёт наилучшие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шансы получить желаемые результаты, сохраняя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уважение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 себе и другим.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остижение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баланса между покорностью и агрессивностью.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Речь не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 запугивании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или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принуждении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делать то, что вы хотите, а о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поиске и достижении общего конструктивного баланса.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«Беспроигрышная» ситуация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(обоюдного выигрыша):  обе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стороны достигают хотя бы некоторого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успеха, закладывают основу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для будущих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действий.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Пример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: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«Вы знаете, что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нужно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прибрать свою комнату, прежде чем вы получите карманные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деньги. Дайте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мне знать, когда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будете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готовы, и я смогу помочь вам, если хотите».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552451" y="1128111"/>
            <a:ext cx="7373310" cy="4318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Уверенность (настойчивость)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14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Агрессивное поведение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552451" y="1680021"/>
            <a:ext cx="5601461" cy="49170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Ситуация «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выиграть/проиграть»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: обе стороны (вы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молодой человек) оказываются в проигрыше из-за потери уважения к другому, напряжения, болезненных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ощущений,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негодования.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Может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приводить к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ответным действиям, мести,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чувству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стыда,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сожаления.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Важно принимать во внимание «триггеры»,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пусковые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сигналы: родители/родственники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 звонят или не приходят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повидаться,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кто-то прикасался к вещам молодого человека.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Когда вы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узнаете о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возможных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«триггерах», подготовьтесь к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ним,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будьте готовы быстро реагировать.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Вторжение в личную жизнь может приводить к гневу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Гнев часто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может быть связан с ценностями молодых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людей – например,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приватность.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552451" y="1128111"/>
            <a:ext cx="7373310" cy="4318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Уверенность (настойчивость)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7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Агрессивное поведение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552451" y="2032401"/>
            <a:ext cx="8116061" cy="44598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Гнев -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эмоциональный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отклик на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реальную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или воображаемую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обиду. Основан на восприятии угрозы или угрозе из-за конфликта, несправедливости, небрежности, унижения, предательства. Может:</a:t>
            </a:r>
          </a:p>
          <a:p>
            <a:pPr marL="5397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Tx/>
              <a:buChar char="-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уходить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корнями в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прошлое </a:t>
            </a:r>
          </a:p>
          <a:p>
            <a:pPr marL="5397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Tx/>
              <a:buChar char="-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строиться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 настоящем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опыте</a:t>
            </a:r>
          </a:p>
          <a:p>
            <a:pPr marL="539750" indent="-1825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Tx/>
              <a:buChar char="-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возникать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из-за ожидания будущего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события.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Помогая молодым людям осознать, что происходит с их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телом/мозгом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можно:</a:t>
            </a:r>
          </a:p>
          <a:p>
            <a:pPr marL="5397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Tx/>
              <a:buChar char="-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научить их распознавать признаки приближения гнева </a:t>
            </a:r>
          </a:p>
          <a:p>
            <a:pPr marL="5397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Tx/>
              <a:buChar char="-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понимать, что происходит (не в разгаре вспышки гнева!)</a:t>
            </a:r>
          </a:p>
          <a:p>
            <a:pPr marL="5397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Tx/>
              <a:buChar char="-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помочь остановиться, понять и подумать, а не просто действовать.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Научите молодых людей, например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делать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глубокий вдох, как только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заметите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что они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взволнованы – вы поможете им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сохранить контроль над собой. Проделайте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упражнение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вместе с ними.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Молодые люди нуждаются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бесконечном терпении и неэмоциональной реакции с нашей стороны,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когда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 них не будет получаться.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70154" y="1114981"/>
            <a:ext cx="7896605" cy="7973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Борьба с конфликтным и трудным поведением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- один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из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серьезных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«вызовов» при групповой работе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44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7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203204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3672153" y="39912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Трудное поведение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684543" y="1204910"/>
            <a:ext cx="8051140" cy="5877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Влияние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развития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мозга на поведение подростков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5735" y="1989550"/>
            <a:ext cx="8140871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Учитывая,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мозг подростков всё ещё развивается, они могут: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быть склонными к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риску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или выбирать занятия, связанные с повышенным риском 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выражать больше эмоций,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испытывать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более сильные эмоции 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принимать импульсивные решения.</a:t>
            </a:r>
          </a:p>
        </p:txBody>
      </p:sp>
    </p:spTree>
    <p:extLst>
      <p:ext uri="{BB962C8B-B14F-4D97-AF65-F5344CB8AC3E}">
        <p14:creationId xmlns:p14="http://schemas.microsoft.com/office/powerpoint/2010/main" val="412290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Агрессивное поведение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470154" y="1761981"/>
            <a:ext cx="5894070" cy="4803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Мы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учим молодых людей б</a:t>
            </a:r>
            <a:r>
              <a:rPr lang="ru-RU" sz="1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льшему количеству слов для выражения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чувств - часто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 них весьма ограниченный словарный запас и они знаю только «я злюсь»!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Есть много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слов, которые описывают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разные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формы гнева, отличающиеся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интенсивностью: раздражение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разочарование, фрустрация, обида, негодование, оскорбление, ожесточение,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возмущение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ярость, неистовство,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свирепость,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злость. </a:t>
            </a:r>
            <a:endParaRPr lang="ru-RU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Фотографии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/ мультфильмы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помогают с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пониманием этих определений и связывают понятия с реальными событиями в жизни молодых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людей.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Важно </a:t>
            </a: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активно слушать молодых </a:t>
            </a: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людей: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если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мы понимаем, что заставляет их злиться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или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расстраивает, мы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сумеем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помочь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-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предлагая другую точку зрения или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безопасно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сдерживая их гнев до тех пор, пока они не будут готовы говорить об этом.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70154" y="1114981"/>
            <a:ext cx="7896605" cy="5400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Борьба с конфликтным и трудным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поведением</a:t>
            </a:r>
          </a:p>
        </p:txBody>
      </p:sp>
    </p:spTree>
    <p:extLst>
      <p:ext uri="{BB962C8B-B14F-4D97-AF65-F5344CB8AC3E}">
        <p14:creationId xmlns:p14="http://schemas.microsoft.com/office/powerpoint/2010/main" val="25995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Агрессивное поведение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3572900" y="1020367"/>
            <a:ext cx="5415651" cy="6281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Шкала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гнева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простой инструмент для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определения степени гнева </a:t>
            </a:r>
            <a:endParaRPr lang="ru-RU" sz="18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359296" y="1218357"/>
            <a:ext cx="8752699" cy="5349108"/>
            <a:chOff x="359296" y="1218357"/>
            <a:chExt cx="8752699" cy="5349108"/>
          </a:xfrm>
        </p:grpSpPr>
        <p:pic>
          <p:nvPicPr>
            <p:cNvPr id="37890" name="Picture 2" descr="http://www.onlygfx.com/wp-content/uploads/2017/06/comic-boom-explosion-2-1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648" y="1218357"/>
              <a:ext cx="1323241" cy="1253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1235393" y="1747678"/>
              <a:ext cx="2276856" cy="97513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+mj-lt"/>
                </a:rPr>
                <a:t>ВЗРЫВООПАСНЫЙ</a:t>
              </a:r>
              <a:endParaRPr lang="ru-RU" dirty="0">
                <a:latin typeface="+mj-lt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235393" y="2712233"/>
              <a:ext cx="2276856" cy="930601"/>
            </a:xfrm>
            <a:prstGeom prst="rect">
              <a:avLst/>
            </a:prstGeom>
            <a:solidFill>
              <a:srgbClr val="FF3300">
                <a:alpha val="8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latin typeface="+mj-lt"/>
                </a:rPr>
                <a:t>СЕРДИТЫЙ</a:t>
              </a:r>
              <a:endParaRPr lang="ru-RU" dirty="0">
                <a:latin typeface="+mj-lt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1235393" y="3642834"/>
              <a:ext cx="2276856" cy="92002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/>
                <a:t>ФРУСТРИРОВАННЫЙ</a:t>
              </a:r>
              <a:endParaRPr lang="ru-RU" dirty="0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235393" y="4562854"/>
              <a:ext cx="2276856" cy="99107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/>
                <a:t>СЛЕГКА РАЗДРАЖЕННЫЙ</a:t>
              </a:r>
              <a:endParaRPr lang="ru-RU" dirty="0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235393" y="5553930"/>
              <a:ext cx="2276856" cy="10135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/>
                <a:t>СПОКОЙНЫЙ</a:t>
              </a:r>
              <a:endParaRPr lang="ru-RU" dirty="0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3581981" y="1747678"/>
              <a:ext cx="5530014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Вы теряете </a:t>
              </a:r>
              <a:r>
                <a:rPr lang="ru-RU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самообладание и не </a:t>
              </a:r>
              <a:r>
                <a:rPr lang="ru-RU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можете контролировать себя. </a:t>
              </a:r>
              <a:r>
                <a:rPr lang="ru-RU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Бьете </a:t>
              </a:r>
              <a:r>
                <a:rPr lang="ru-RU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других </a:t>
              </a:r>
              <a:r>
                <a:rPr lang="ru-RU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людей, кидаете </a:t>
              </a:r>
              <a:r>
                <a:rPr lang="ru-RU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вещи. </a:t>
              </a:r>
              <a:r>
                <a:rPr lang="ru-RU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Хотите </a:t>
              </a:r>
              <a:r>
                <a:rPr lang="ru-RU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причинить вред человеку (людям), которые, как вы чувствуете, причинили вам боль</a:t>
              </a:r>
              <a:endParaRPr lang="ru-RU" sz="1600" b="1" dirty="0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581981" y="2780680"/>
              <a:ext cx="5530014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Вы злитесь и не можете мыслить ясно. </a:t>
              </a:r>
              <a:r>
                <a:rPr lang="ru-RU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Чувствуете </a:t>
              </a:r>
              <a:r>
                <a:rPr lang="ru-RU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себя </a:t>
              </a:r>
              <a:r>
                <a:rPr lang="ru-RU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оскорбленным, </a:t>
              </a:r>
              <a:r>
                <a:rPr lang="ru-RU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переживаете </a:t>
              </a:r>
              <a:r>
                <a:rPr lang="ru-RU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спектр </a:t>
              </a:r>
              <a:r>
                <a:rPr lang="ru-RU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эмоций. </a:t>
              </a:r>
              <a:r>
                <a:rPr lang="ru-RU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Близки </a:t>
              </a:r>
              <a:r>
                <a:rPr lang="ru-RU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к тому, чтобы сказать или сделать что-то, о чем потом пожалеете</a:t>
              </a:r>
              <a: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.</a:t>
              </a:r>
              <a:endParaRPr lang="ru-RU" sz="1600" dirty="0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3572901" y="3724279"/>
              <a:ext cx="5530014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Вы чем-то расстроены, и несмотря на </a:t>
              </a:r>
              <a:r>
                <a:rPr lang="ru-RU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старания отвлечься</a:t>
              </a:r>
              <a:r>
                <a:rPr lang="ru-RU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, </a:t>
              </a:r>
              <a:r>
                <a:rPr lang="ru-RU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не </a:t>
              </a:r>
              <a:r>
                <a:rPr lang="ru-RU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можете перестать думать или говорить об этом. Вы чувствуете, что вам нужна передышка.</a:t>
              </a:r>
              <a:endParaRPr lang="ru-RU" sz="1600" b="1" dirty="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3581981" y="4679827"/>
              <a:ext cx="5530014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Что-то </a:t>
              </a:r>
              <a:r>
                <a:rPr lang="ru-RU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произошло, </a:t>
              </a:r>
              <a:r>
                <a:rPr lang="ru-RU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и это вас слегка беспокоит. </a:t>
              </a:r>
              <a:r>
                <a:rPr lang="ru-RU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Проблема небольшая, </a:t>
              </a:r>
              <a:r>
                <a:rPr lang="ru-RU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поэтому вы можете не придавать </a:t>
              </a:r>
              <a:r>
                <a:rPr lang="ru-RU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ей </a:t>
              </a:r>
              <a:r>
                <a:rPr lang="ru-RU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значение и двигаться </a:t>
              </a:r>
              <a:r>
                <a:rPr lang="ru-RU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дальше.</a:t>
              </a:r>
              <a:endParaRPr lang="ru-RU" sz="1600" b="1" dirty="0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572901" y="5903731"/>
              <a:ext cx="5530014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Все хорошо и ничто вас не </a:t>
              </a:r>
              <a:r>
                <a:rPr lang="ru-RU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Times New Roman" panose="02020603050405020304" pitchFamily="18" charset="0"/>
                  <a:cs typeface="Arial" pitchFamily="34" charset="0"/>
                </a:rPr>
                <a:t>беспокоит.</a:t>
              </a:r>
              <a:endParaRPr lang="ru-RU" sz="1600" b="1" dirty="0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364380" y="5775715"/>
              <a:ext cx="44435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000" b="1" dirty="0" smtClean="0">
                  <a:solidFill>
                    <a:schemeClr val="accent1">
                      <a:lumMod val="75000"/>
                    </a:schemeClr>
                  </a:solidFill>
                  <a:ea typeface="Times New Roman" panose="02020603050405020304" pitchFamily="18" charset="0"/>
                  <a:cs typeface="Arial" pitchFamily="34" charset="0"/>
                </a:rPr>
                <a:t>1</a:t>
              </a:r>
              <a:endParaRPr lang="ru-RU" sz="4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64380" y="4729071"/>
              <a:ext cx="44435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000" b="1" dirty="0" smtClean="0">
                  <a:solidFill>
                    <a:srgbClr val="00B050"/>
                  </a:solidFill>
                  <a:ea typeface="Times New Roman" panose="02020603050405020304" pitchFamily="18" charset="0"/>
                  <a:cs typeface="Arial" pitchFamily="34" charset="0"/>
                </a:rPr>
                <a:t>2</a:t>
              </a:r>
              <a:endParaRPr lang="ru-RU" sz="4000" dirty="0">
                <a:solidFill>
                  <a:srgbClr val="00B050"/>
                </a:solidFill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359296" y="3815391"/>
              <a:ext cx="44435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000" b="1" dirty="0" smtClean="0">
                  <a:solidFill>
                    <a:srgbClr val="FFC000"/>
                  </a:solidFill>
                  <a:ea typeface="Times New Roman" panose="02020603050405020304" pitchFamily="18" charset="0"/>
                  <a:cs typeface="Arial" pitchFamily="34" charset="0"/>
                </a:rPr>
                <a:t>3</a:t>
              </a:r>
              <a:endParaRPr lang="ru-RU" sz="4000" dirty="0">
                <a:solidFill>
                  <a:srgbClr val="FFC000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386671" y="2805302"/>
              <a:ext cx="44435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000" b="1" dirty="0" smtClean="0">
                  <a:solidFill>
                    <a:srgbClr val="FF3300"/>
                  </a:solidFill>
                  <a:ea typeface="Times New Roman" panose="02020603050405020304" pitchFamily="18" charset="0"/>
                  <a:cs typeface="Arial" pitchFamily="34" charset="0"/>
                </a:rPr>
                <a:t>4</a:t>
              </a:r>
              <a:endParaRPr lang="ru-RU" sz="4000" dirty="0">
                <a:solidFill>
                  <a:srgbClr val="FF3300"/>
                </a:solidFill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386671" y="1865569"/>
              <a:ext cx="44435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000" b="1" dirty="0" smtClean="0">
                  <a:solidFill>
                    <a:srgbClr val="C00000"/>
                  </a:solidFill>
                  <a:ea typeface="Times New Roman" panose="02020603050405020304" pitchFamily="18" charset="0"/>
                  <a:cs typeface="Arial" pitchFamily="34" charset="0"/>
                </a:rPr>
                <a:t>5</a:t>
              </a:r>
              <a:endParaRPr lang="ru-RU" sz="40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398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Агрессивное поведение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552451" y="1672049"/>
            <a:ext cx="5345430" cy="4803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Работаем </a:t>
            </a: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над формированием хорошей самооценки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сосредотачиваем внимание на позитивных аспектах, поощряем и хвалим; </a:t>
            </a:r>
            <a:endParaRPr lang="ru-RU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Ставим </a:t>
            </a: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задачи, которые могут быть легко достигнуты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так постепенно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укрепляем уверенность.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Совместно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выявляем и называем позитивные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качества у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молодого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человека - у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всех они есть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!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Активно </a:t>
            </a: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признаем, когда молодой человек делает что-то хорошо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Ежедневно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хвалим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за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положительное поведение, связывая его с конкретными действиями.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Когда не </a:t>
            </a: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одобряем поведение </a:t>
            </a: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ребёнка,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убеждаемся: мы ясно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дали понять, что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одобряем именно поведение, А НЕ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РЕБЁНКА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 «Мне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нравится, когда ты кричишь на меня и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ругаешься. Давай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поговорим о том, что тебя огорчает».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70154" y="1114981"/>
            <a:ext cx="7896605" cy="4501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Что ещё мы делаем?</a:t>
            </a:r>
          </a:p>
        </p:txBody>
      </p:sp>
    </p:spTree>
    <p:extLst>
      <p:ext uri="{BB962C8B-B14F-4D97-AF65-F5344CB8AC3E}">
        <p14:creationId xmlns:p14="http://schemas.microsoft.com/office/powerpoint/2010/main" val="412716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ipartster.com/images/255/men-s-ministry-monday-evenings-5-30pm-calling-all-men-j3Rf5G-clipar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3000"/>
                    </a14:imgEffect>
                    <a14:imgEffect>
                      <a14:colorTemperature colorTemp="7269"/>
                    </a14:imgEffect>
                    <a14:imgEffect>
                      <a14:saturation sat="55000"/>
                    </a14:imgEffect>
                    <a14:imgEffect>
                      <a14:brightnessContrast bright="47000" contras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44"/>
          <a:stretch/>
        </p:blipFill>
        <p:spPr bwMode="auto">
          <a:xfrm>
            <a:off x="346669" y="1641198"/>
            <a:ext cx="8749706" cy="5216804"/>
          </a:xfrm>
          <a:prstGeom prst="rect">
            <a:avLst/>
          </a:prstGeom>
          <a:noFill/>
          <a:effectLst>
            <a:reflection blurRad="50800" stA="45000" endPos="60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Агрессивное поведение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3937248" y="2164650"/>
            <a:ext cx="4109472" cy="4501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такое самооценка?</a:t>
            </a:r>
          </a:p>
        </p:txBody>
      </p:sp>
      <p:sp>
        <p:nvSpPr>
          <p:cNvPr id="3" name="Выноска-облако 2"/>
          <p:cNvSpPr/>
          <p:nvPr/>
        </p:nvSpPr>
        <p:spPr>
          <a:xfrm>
            <a:off x="991362" y="1128111"/>
            <a:ext cx="2729139" cy="1322481"/>
          </a:xfrm>
          <a:prstGeom prst="cloudCallout">
            <a:avLst>
              <a:gd name="adj1" fmla="val -59462"/>
              <a:gd name="adj2" fmla="val 59468"/>
            </a:avLst>
          </a:prstGeom>
          <a:solidFill>
            <a:schemeClr val="accent6">
              <a:lumMod val="20000"/>
              <a:lumOff val="80000"/>
              <a:alpha val="63000"/>
            </a:schemeClr>
          </a:solidFill>
          <a:ln w="31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Arial" pitchFamily="34" charset="0"/>
              </a:rPr>
              <a:t>Самооценка – что же это такое?</a:t>
            </a:r>
            <a:endParaRPr lang="ru-RU" sz="17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-155448" y="2800926"/>
            <a:ext cx="8202168" cy="603504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2000"/>
            </a:schemeClr>
          </a:solidFill>
          <a:ln w="31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7675"/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Самооценка - это суждение или мнение, которое мы имеем о своих собственных способностях, ценности и важности нас как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личности</a:t>
            </a:r>
            <a:endParaRPr lang="ru-RU" b="1" dirty="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320" y="3474849"/>
            <a:ext cx="7772400" cy="584775"/>
          </a:xfrm>
          <a:prstGeom prst="rect">
            <a:avLst/>
          </a:prstGeom>
          <a:solidFill>
            <a:schemeClr val="accent6">
              <a:lumMod val="20000"/>
              <a:lumOff val="80000"/>
              <a:alpha val="38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447675">
              <a:defRPr sz="160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/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Поэтому легко понять, почему наш уровень самооценки или 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самоценности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является важной частью того, как мы себя чувствуем в повседневной жизни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7782" y="4092428"/>
            <a:ext cx="4177706" cy="2646700"/>
          </a:xfrm>
          <a:prstGeom prst="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</p:spPr>
        <p:txBody>
          <a:bodyPr wrap="square" rtlCol="0">
            <a:noAutofit/>
          </a:bodyPr>
          <a:lstStyle/>
          <a:p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Самооценка формируется в течение многих лет по мере того как мы растем, однако мы можем предпринимать определенные позитивные шаги для того, чтобы защитить ее от повреждений!</a:t>
            </a:r>
          </a:p>
          <a:p>
            <a:endParaRPr lang="ru-RU" sz="12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marL="171450" indent="-1714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Общайтесь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с людьми, которые вас поддерживают, которые не будут издеваться над вами или насмехаться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 </a:t>
            </a:r>
          </a:p>
          <a:p>
            <a:pPr marL="171450" indent="-1714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Избегайте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унижения</a:t>
            </a:r>
            <a:r>
              <a:rPr lang="ru-RU" sz="1400" b="1" dirty="0">
                <a:latin typeface="+mj-lt"/>
              </a:rPr>
              <a:t>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самого себя как вслух, так и в мыслях. Будьте добры и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не обвиняйте себя.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72000" y="4092428"/>
            <a:ext cx="4512966" cy="2646700"/>
          </a:xfrm>
          <a:prstGeom prst="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</p:spPr>
        <p:txBody>
          <a:bodyPr wrap="square" rtlCol="0">
            <a:noAutofit/>
          </a:bodyPr>
          <a:lstStyle/>
          <a:p>
            <a:pPr marL="171450" indent="-1714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3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Подумайте, в чем вы хороши</a:t>
            </a:r>
            <a:r>
              <a:rPr lang="en-US" sz="13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350" b="1" dirty="0">
                <a:solidFill>
                  <a:schemeClr val="accent5">
                    <a:lumMod val="50000"/>
                  </a:schemeClr>
                </a:solidFill>
              </a:rPr>
              <a:t>и стройте самооценку на этом – гордитесь новыми</a:t>
            </a:r>
            <a:r>
              <a:rPr lang="ru-RU" sz="135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3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навыками,</a:t>
            </a:r>
            <a:r>
              <a:rPr lang="ru-RU" sz="135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350" b="1" dirty="0">
                <a:solidFill>
                  <a:schemeClr val="accent5">
                    <a:lumMod val="50000"/>
                  </a:schemeClr>
                </a:solidFill>
              </a:rPr>
              <a:t>которым вы научились и талантами, которые у вас уже есть.</a:t>
            </a:r>
          </a:p>
          <a:p>
            <a:pPr marL="171450" indent="-1714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3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Старайтесь давать и принимать </a:t>
            </a:r>
            <a:r>
              <a:rPr lang="ru-RU" sz="1350" b="1" dirty="0">
                <a:solidFill>
                  <a:schemeClr val="accent5">
                    <a:lumMod val="50000"/>
                  </a:schemeClr>
                </a:solidFill>
              </a:rPr>
              <a:t>похвалу и комплименты</a:t>
            </a:r>
          </a:p>
          <a:p>
            <a:pPr marL="171450" indent="-1714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350" b="1" dirty="0">
                <a:solidFill>
                  <a:schemeClr val="accent5">
                    <a:lumMod val="50000"/>
                  </a:schemeClr>
                </a:solidFill>
              </a:rPr>
              <a:t>Когда у вас есть </a:t>
            </a:r>
            <a:r>
              <a:rPr lang="ru-RU" sz="13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достижение или неудача, </a:t>
            </a:r>
            <a:r>
              <a:rPr lang="ru-RU" sz="1350" b="1" dirty="0">
                <a:solidFill>
                  <a:schemeClr val="accent5">
                    <a:lumMod val="50000"/>
                  </a:schemeClr>
                </a:solidFill>
              </a:rPr>
              <a:t>постарайтесь подумать, что вы узнали о себе благодаря этому</a:t>
            </a:r>
          </a:p>
          <a:p>
            <a:pPr marL="171450" indent="-1714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3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«Старайся как лучше»</a:t>
            </a:r>
            <a:r>
              <a:rPr lang="ru-RU" sz="1350" b="1" dirty="0">
                <a:solidFill>
                  <a:schemeClr val="accent6">
                    <a:lumMod val="50000"/>
                  </a:schemeClr>
                </a:solidFill>
              </a:rPr>
              <a:t> – </a:t>
            </a:r>
            <a:r>
              <a:rPr lang="ru-RU" sz="1350" b="1" dirty="0">
                <a:solidFill>
                  <a:schemeClr val="accent5">
                    <a:lumMod val="50000"/>
                  </a:schemeClr>
                </a:solidFill>
              </a:rPr>
              <a:t>устанавливай цели, но имей обоснованные и реалистичные ожидания по поводу себя</a:t>
            </a:r>
          </a:p>
          <a:p>
            <a:pPr marL="171450" indent="-1714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350" b="1" dirty="0">
                <a:solidFill>
                  <a:schemeClr val="accent5">
                    <a:lumMod val="50000"/>
                  </a:schemeClr>
                </a:solidFill>
              </a:rPr>
              <a:t>Примите, что</a:t>
            </a:r>
            <a:r>
              <a:rPr lang="ru-RU" sz="135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3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НИКТО</a:t>
            </a:r>
            <a:r>
              <a:rPr lang="ru-RU" sz="135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350" b="1" dirty="0">
                <a:solidFill>
                  <a:schemeClr val="accent5">
                    <a:lumMod val="50000"/>
                  </a:schemeClr>
                </a:solidFill>
              </a:rPr>
              <a:t>не может все всегда делать идеально, и </a:t>
            </a:r>
            <a:r>
              <a:rPr lang="ru-RU" sz="13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невозможно быть постоянно счастливым</a:t>
            </a:r>
            <a:r>
              <a:rPr lang="ru-RU" sz="1350" b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876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Агрессивное поведение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470155" y="1946369"/>
            <a:ext cx="6232397" cy="4803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None/>
            </a:pP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Участник 1.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Рассерженный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молодой человек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выяснял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отношения с другом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/его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поругал учитель (или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другой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сценарий, который вам встречался).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None/>
            </a:pP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Участник 2.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Сотрудники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занимающиеся этим вопросом.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None/>
            </a:pPr>
            <a:endParaRPr lang="ru-RU" sz="10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Сначала – руки сотрудника скрещены,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он особенно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 слушает, высказывает бесполезные предложения - «ну, у тебя есть другие друзья», «успокойся».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конце – представьтесь по имени и пожмите руки (мы должны убедиться, что мы находимся здесь и сейчас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None/>
            </a:pP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Подумайте:</a:t>
            </a:r>
            <a:endParaRPr lang="ru-RU" sz="17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Tx/>
              <a:buChar char="-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 чувствовали в роли молодого человека? </a:t>
            </a:r>
            <a:endParaRPr lang="ru-RU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Tx/>
              <a:buChar char="-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 могли чувствовать на самом деле? Вы стали более злым или более спокойным? Поговорите об этом со своим партнером.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70155" y="1114981"/>
            <a:ext cx="6616446" cy="8313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Гнев – Ролевая игра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№1</a:t>
            </a:r>
          </a:p>
          <a:p>
            <a:pPr algn="l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В ПАРАХ</a:t>
            </a:r>
          </a:p>
        </p:txBody>
      </p:sp>
    </p:spTree>
    <p:extLst>
      <p:ext uri="{BB962C8B-B14F-4D97-AF65-F5344CB8AC3E}">
        <p14:creationId xmlns:p14="http://schemas.microsoft.com/office/powerpoint/2010/main" val="130331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Агрессивное поведение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470155" y="2053286"/>
            <a:ext cx="6232397" cy="4417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None/>
            </a:pP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Участник 1.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Рассерженный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молодой человек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выяснял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отношения с другом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/его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поругал учитель (или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другой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сценарий, который вам встречался).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70C0"/>
              </a:buClr>
              <a:buNone/>
            </a:pP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Участник 2.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Сотрудники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занимающиеся этим вопросом.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Тот </a:t>
            </a: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же </a:t>
            </a: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сценарий.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этот раз подумайте об активном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слушании: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примите открытую позу тела, отражая то, что говорит вам молодой человек. Признайте его чувства вместе с ним. «Я вижу, ты сейчас очень сердишься / расстроен»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None/>
            </a:pP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Обсудите - какие были ощущения в роли:</a:t>
            </a:r>
            <a:endParaRPr lang="ru-RU" sz="17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Tx/>
              <a:buChar char="-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Молодого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человека? </a:t>
            </a:r>
            <a:endParaRPr lang="ru-RU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Tx/>
              <a:buChar char="-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Взрослого?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None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 вы постараетесь сделать теперь, если столкнетесь с рассерженным молодым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человеком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?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70155" y="1114981"/>
            <a:ext cx="6616446" cy="8313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Гнев – Ролевая игра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№2</a:t>
            </a:r>
          </a:p>
          <a:p>
            <a:pPr algn="l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В ПАРАХ</a:t>
            </a:r>
          </a:p>
        </p:txBody>
      </p:sp>
    </p:spTree>
    <p:extLst>
      <p:ext uri="{BB962C8B-B14F-4D97-AF65-F5344CB8AC3E}">
        <p14:creationId xmlns:p14="http://schemas.microsoft.com/office/powerpoint/2010/main" val="323307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76225" y="1008063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412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0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802958" y="2024597"/>
            <a:ext cx="781430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en-US" sz="3200" b="1" dirty="0">
                <a:solidFill>
                  <a:srgbClr val="1B195E"/>
                </a:solidFill>
                <a:latin typeface="Arial Black" pitchFamily="34" charset="0"/>
              </a:rPr>
              <a:t>Понимание отсутствия или нехватки мотивации у подростков и молодых людей</a:t>
            </a:r>
          </a:p>
        </p:txBody>
      </p:sp>
    </p:spTree>
    <p:extLst>
      <p:ext uri="{BB962C8B-B14F-4D97-AF65-F5344CB8AC3E}">
        <p14:creationId xmlns:p14="http://schemas.microsoft.com/office/powerpoint/2010/main" val="330204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Мотивация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552451" y="2794472"/>
            <a:ext cx="6378701" cy="38897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Разделитесь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 небольшие группы и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обсудите: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 вы считаете мотивирующим, а что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</a:t>
            </a:r>
            <a:r>
              <a:rPr lang="ru-RU" sz="1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демотивирующим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 Посмотрите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какие общие факторы и какие различия представлены в группе.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ваших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группах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постарайтесь вспомнить себя подростком и подумать о том, что мотивировало и </a:t>
            </a:r>
            <a:r>
              <a:rPr lang="ru-RU" sz="1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демотивировало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вас тогда? </a:t>
            </a:r>
            <a:endParaRPr lang="ru-RU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Снова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обсудите ваши ответы в группе и найдите сходства и различия в ваших ответах. </a:t>
            </a:r>
            <a:endParaRPr lang="ru-RU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Также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группе рассмотрите различия между тем, что вы считаете мотивирующим сейчас,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во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взрослом возрасте, и что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считали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мотивирующим, будучи подростком.</a:t>
            </a:r>
          </a:p>
          <a:p>
            <a:pPr marL="265113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None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Дайте обратную связь и обсудите в группе.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552451" y="1071451"/>
            <a:ext cx="7018781" cy="16980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УПРАЖНЕНИЯ В НЕБОЛЬШИХ ГРУППАХ</a:t>
            </a:r>
          </a:p>
          <a:p>
            <a:pPr algn="l">
              <a:spcAft>
                <a:spcPts val="300"/>
              </a:spcAft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Подумайте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самостоятельно:</a:t>
            </a:r>
          </a:p>
          <a:p>
            <a:pPr marL="342900" indent="-342900" algn="l">
              <a:spcAft>
                <a:spcPts val="300"/>
              </a:spcAft>
              <a:buFontTx/>
              <a:buChar char="-"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Что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мотивирует вас лично и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профессионально?</a:t>
            </a:r>
          </a:p>
          <a:p>
            <a:pPr marL="342900" indent="-342900" algn="l">
              <a:spcAft>
                <a:spcPts val="300"/>
              </a:spcAft>
              <a:buFontTx/>
              <a:buChar char="-"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Что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не дает вам действовать, что может выступать в качестве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</a:rPr>
              <a:t>демотиватора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7813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Мотивация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516075" y="1825208"/>
            <a:ext cx="6003598" cy="4182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None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Трудности, связанные с мотивацией, очень часто встречаются у подростков.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Они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могут проявляться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разными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способами: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вялость,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усталость,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пассивность,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плохая способность доводить дело до конца,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неподчинение,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академическая отсталость и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социальная самоизоляция / замкнутость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None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Есть целый ряд причин, почему подросткам не хватает мотивации, и обычно это не лень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!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552451" y="1071451"/>
            <a:ext cx="7018781" cy="4921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Отсутствие мотивации у подростков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56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Мотивация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516075" y="1825208"/>
            <a:ext cx="5144061" cy="4557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None/>
            </a:pP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некоторых молодых людей может развиться такой страх неудачи, что они даже не хотят пытаться.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Они могут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бояться - чем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сильнее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стараешься,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тем более сокрушительной будет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неудача, она может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свидетельствовать о базовой некомпетентности.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Такой страх охватывает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обычно несколько типов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подростков: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Tx/>
              <a:buChar char="-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чаще тех, кто под сильным внешним давлением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со стороны родителей, сверстников, учителей или из-за успеха старшего брата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/ сестры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Tx/>
              <a:buChar char="-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другие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возможно, испытали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неудачу в условиях или ситуации, которые привели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 стыду и боли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516075" y="1100109"/>
            <a:ext cx="8042709" cy="4921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Причины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отсутствия мотивации: страх неудачи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58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7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203204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3672153" y="39912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Трудное поведение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602247" y="1204910"/>
            <a:ext cx="8051140" cy="5877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Пластичность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мозга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подростков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2247" y="1989550"/>
            <a:ext cx="7307313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Исследования показали, что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мозг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подростков обладает высоким уровнем гибкости или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пластичностью. 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Нейроны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мозга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подростка могут строить связи с другими клетками в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2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раза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быстрее,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чем нейроны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взрослого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человека. 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Это позволяет подросткам схватывать информацию на лету,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НО - делает мозг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более восприимчивым к негативному влиянию. 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Стресс, недостаток сна, алкоголь и наркотики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больше воздействуют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мозг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молодого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человека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делая его более склонным к 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зависимостям: это своеобразный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способ «обучения», который большинство людей хотели бы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избежать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4975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Мотивация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516075" y="1825208"/>
            <a:ext cx="5016045" cy="47036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None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Маленькие дети часто бывают сильно мотивированы внешней похвалой и наградой.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Часто это происходит в условиях сильной внешней структурированности и указаний со стороны взрослых.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подростковом возраста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становится трудно понять и добиться того, что делает их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счастливыми – в результате мотивация падает: сильная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мотивация должна исходить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человека, а не извне.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Подростки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становятся старше,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могут уже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 хотеть радовать своих родителей, воспитателей и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учителей. Без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этого </a:t>
            </a:r>
            <a:r>
              <a:rPr lang="ru-RU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мотиватора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они теряют свою мотивацию и энергию для выполнения задач и действий.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33779" y="1136186"/>
            <a:ext cx="8554773" cy="4921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Причины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отсутствия мотивации: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отсутствие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внутренних мотивов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54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Мотивация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516075" y="1921427"/>
            <a:ext cx="5409237" cy="4145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None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Депрессия -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расстройство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настроения, из-за которого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люди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все время чувствуют себя очень подавленными.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Депрессия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может стать реакцией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плохое обращение,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издевательства,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распад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семьи - но может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проявляться и в семьях.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Быстрее всего растут показатели депрессии среди молодежи.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Молодым людям, испытывающим депрессию, труднее просить о помощи, чем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взрослым: они не понимают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свои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чувства, им не хватает слов.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Отсутствие мотивации и интереса к окружающим вещам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один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из симптомов депрессии у подростков.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33779" y="1136186"/>
            <a:ext cx="8554773" cy="4921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Причины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отсутствия мотивации: депрессия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48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Мотивация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537882" y="1756481"/>
            <a:ext cx="8344461" cy="47354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None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Среди симптомов депрессии можно выделить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:</a:t>
            </a: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Безнадежность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-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подростки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могут полагать, что негативная ситуация никогда не изменится,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они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пессимистичны в отношении своего будущего.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Снижение интереса к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деятельности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или неспособность получать удовольствие от любимых ранее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дел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-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апатия, отказ от занятий, которые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раньше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приносили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удовольствие. Депрессивному подростку мало что кажется веселым.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Устойчивая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скука,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низкий уровень энергии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- 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отсутствие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мотивации и снижение уровня энергии проявляется в пропуске занятий и непосещении школы.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Наблюдается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потеря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концентрации -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если подростки и посещают школу, то считают это более сложным, что усиливает ощущение безнадежности.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Низкая самооценка и чувство вины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-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подростки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могут считать себя виноватыми за негативные события или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обстоятельства, чувствовать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себя ошибкой и иметь негативные взгляды по поводу своей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компетности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</a:t>
            </a:r>
            <a:r>
              <a:rPr lang="ru-RU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самоценности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 Они чувствуют, что они не «достаточно хороши».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Употребление наркотиков и алкоголя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33779" y="1136186"/>
            <a:ext cx="8554773" cy="4921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Причины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отсутствия мотивации: депрессия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38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Мотивация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433779" y="1884603"/>
            <a:ext cx="4979469" cy="36658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Алкоголь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марихуана, барбитураты и злоупотребление стимуляторами могут привести к равнодушию и незаинтересованности в обычных занятиях.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Показателем употребления запрещенных наркотиков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являются внезапная апатия, низкий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моральный дух и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невысокая продуктивность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Даже чрезмерное употребление таких веществ, как кофеин или стимулирующие напитки, может давать такой эффект.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33779" y="1136186"/>
            <a:ext cx="8554773" cy="6202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Причины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отсутствия мотивации: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неправильное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употребление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психоактивных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веществ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35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Мотивация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410430" y="1609345"/>
            <a:ext cx="5981226" cy="5065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Когда у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ребёнка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низкая самооценка, он склонен избегать ситуаций, в которых, как он считает, присутствует риск неудачи, смущения или совершения ошибок.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 ребёнка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 низкой самооценкой, скорее всего,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будут негативные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мысли о своей ценности и значимости как личности.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Низкая самооценка приводит к тому, что дети и молодые люди:</a:t>
            </a:r>
          </a:p>
          <a:p>
            <a:pPr marL="539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Tx/>
              <a:buChar char="-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избегают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новых видов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деятельности</a:t>
            </a:r>
          </a:p>
          <a:p>
            <a:pPr marL="539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Tx/>
              <a:buChar char="-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испытывают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постоянный страх перед неудачей или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смущением</a:t>
            </a:r>
          </a:p>
          <a:p>
            <a:pPr marL="539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Tx/>
              <a:buChar char="-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меют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низкий уровень мотивации и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интереса</a:t>
            </a:r>
          </a:p>
          <a:p>
            <a:pPr marL="539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Tx/>
              <a:buChar char="-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могут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полагаться на наркотики, алкоголь или участие в бандах, что, по их мнению, должно помочь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относиться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 себе лучше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33779" y="1136187"/>
            <a:ext cx="8554773" cy="4731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Причины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отсутствия мотивации: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низкая самооценка</a:t>
            </a:r>
          </a:p>
        </p:txBody>
      </p:sp>
    </p:spTree>
    <p:extLst>
      <p:ext uri="{BB962C8B-B14F-4D97-AF65-F5344CB8AC3E}">
        <p14:creationId xmlns:p14="http://schemas.microsoft.com/office/powerpoint/2010/main" val="303214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Мотивация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552451" y="1810515"/>
            <a:ext cx="5756909" cy="47457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None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Неправильное питание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- бедная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полезными веществами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диета, когда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рационе содержится большое количество насыщенных жиров и рафинированных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сахаров,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мало овощей и цельного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зерна.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Такое питание может приводить к усталости, раздражительности, депрессии и снижению концентрации внимания.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Проблема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заключается в хроническом обезвоживании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Неадекватное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потребление жидкости (особенно в виде простой воды или воды с электролитами) может привести к усталости и более медленной когнитивной функции,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результате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к значительному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снижению мотивации и производительности.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33779" y="1136187"/>
            <a:ext cx="8554773" cy="4731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Причины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отсутствия мотивации: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неправильное питание</a:t>
            </a:r>
          </a:p>
        </p:txBody>
      </p:sp>
    </p:spTree>
    <p:extLst>
      <p:ext uri="{BB962C8B-B14F-4D97-AF65-F5344CB8AC3E}">
        <p14:creationId xmlns:p14="http://schemas.microsoft.com/office/powerpoint/2010/main" val="6832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Мотивация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552451" y="1810515"/>
            <a:ext cx="4559045" cy="47457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None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Подростковая бессонница довольно распространена и может иметь ряд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причин.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Недостаток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сна может снизить мотивацию, вызывая высокий уровень дневной усталости, медленный мыслительный процесс, депрессии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или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тревогу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Понимание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устранение причины бессонницы может уменьшить признаки отсутствия мотивации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33779" y="1136187"/>
            <a:ext cx="8554773" cy="4731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Причины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отсутствия мотивации: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неправильный режим сна</a:t>
            </a:r>
          </a:p>
        </p:txBody>
      </p:sp>
    </p:spTree>
    <p:extLst>
      <p:ext uri="{BB962C8B-B14F-4D97-AF65-F5344CB8AC3E}">
        <p14:creationId xmlns:p14="http://schemas.microsoft.com/office/powerpoint/2010/main" val="246665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Мотивация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552451" y="1892811"/>
            <a:ext cx="5144261" cy="47457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None/>
            </a:pP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Многие </a:t>
            </a: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умные, </a:t>
            </a: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способные молодые люди страдают </a:t>
            </a:r>
            <a:r>
              <a:rPr lang="ru-RU" sz="17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недиагностированными</a:t>
            </a: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нарушениями обучения, из-за которых они могут казаться немотивированными или ленивыми. </a:t>
            </a:r>
            <a:endParaRPr lang="ru-RU" sz="17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Синдром </a:t>
            </a: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дефицита внимания (ADD):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молодые люди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часто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имеют трудности с организованностью, фокусировкой внимания и памятью. Если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синдром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 диагностирован, он может казаться недостатком мотивации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Дислексия</a:t>
            </a: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: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 молодых людей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возникают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трудности с чтением и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письмом, что может выглядеть как лень и отсутствие мотивации.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Если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молодые люди не получают поддержку,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возникнет ощущение неудачи, неуверенность,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 мешает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предпринимать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новые попытки и лишает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мотивации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33779" y="1136187"/>
            <a:ext cx="8554773" cy="4731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Причины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отсутствия мотивации: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трудности в обучении</a:t>
            </a:r>
          </a:p>
        </p:txBody>
      </p:sp>
    </p:spTree>
    <p:extLst>
      <p:ext uri="{BB962C8B-B14F-4D97-AF65-F5344CB8AC3E}">
        <p14:creationId xmlns:p14="http://schemas.microsoft.com/office/powerpoint/2010/main" val="150787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Мотивация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552451" y="2395731"/>
            <a:ext cx="5034533" cy="35661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Когда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молодые люди многократно не понимают то, что понимают другие, они начинают чувствовать беспомощность и перестают пытаться.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Если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дети или молодые люди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школе не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слышат учителя или не видят доску, они могут не понять, что у них спрашивают. </a:t>
            </a:r>
            <a:endParaRPr lang="ru-RU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Дети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многократно терпят неудачу и в результате теряют мотивацию для новых попыток и получают «ярлык» ленивых.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552451" y="1136186"/>
            <a:ext cx="8436101" cy="7383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Причины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отсутствия мотивации: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</a:rPr>
              <a:t>недиагностированные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нарушения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зрения и слуха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56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Мотивация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552451" y="1938506"/>
            <a:ext cx="4869941" cy="43799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None/>
            </a:pP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Первый шаг - понять, что вызывает недостаток </a:t>
            </a: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мотивации.</a:t>
            </a:r>
            <a:endParaRPr lang="ru-RU" sz="17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Причин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отсутствия мотивации бывает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несколько,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лучший способ определить основную причину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–всесторонняя оценка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того, что происходит с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ребёнком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или молодым человеком,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рассмотрение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всех возможных причин.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Может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потребоваться привлечение специалистов для проведения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оценки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чтобы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понять причины: </a:t>
            </a:r>
          </a:p>
          <a:p>
            <a:pPr marL="539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Tx/>
              <a:buChar char="-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педагоги-психологи помогут установить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трудности с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обучением</a:t>
            </a:r>
          </a:p>
          <a:p>
            <a:pPr marL="539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Tx/>
              <a:buChar char="-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врачи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психологи – выявить возможную депрессию и низкую самооценку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552451" y="1186414"/>
            <a:ext cx="8436101" cy="5737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Реагирование на отсутствие мотивации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85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7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203204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3672153" y="39912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Трудное поведение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684543" y="1125796"/>
            <a:ext cx="8051140" cy="3909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Эмоциональное развитие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4543" y="1634475"/>
            <a:ext cx="7974825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ru-RU" sz="1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Социальное и эмоциональное развитие каждого ребёнка отличается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 Развитие </a:t>
            </a: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ребёнка происходит 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благодаря </a:t>
            </a: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уникальной 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комбинации генов, развитию </a:t>
            </a: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мозга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окружающей среде, опыту </a:t>
            </a: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общения 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 семьёй и друзьями, а также благодаря обществу и </a:t>
            </a: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культурной среде.  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Можно </a:t>
            </a: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выделить:</a:t>
            </a:r>
            <a:endParaRPr lang="ru-RU" sz="19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19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Самоопределение: 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молодые люди </a:t>
            </a: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пытаются определить, 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кем они являются и где </a:t>
            </a: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их 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место в мире. На </a:t>
            </a: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поиск 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могут влиять такие факторы как пол, окружение сверстников, культурная принадлежность и семейные </a:t>
            </a: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ожидания. </a:t>
            </a:r>
            <a:endParaRPr lang="ru-RU" sz="19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19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Поиск новых впечатлений: 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из-за особенностей развития </a:t>
            </a: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мозга подростки 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более склонны к поиску новых </a:t>
            </a: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впечатлений, 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риску и рискованному поведению. 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19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Больше находится под воздействием друзей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особенно 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когда речь идёт о поведении, самоощущении и чувстве собственного достоинства. </a:t>
            </a:r>
          </a:p>
        </p:txBody>
      </p:sp>
    </p:spTree>
    <p:extLst>
      <p:ext uri="{BB962C8B-B14F-4D97-AF65-F5344CB8AC3E}">
        <p14:creationId xmlns:p14="http://schemas.microsoft.com/office/powerpoint/2010/main" val="155169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Мотивация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552451" y="1980788"/>
            <a:ext cx="5561266" cy="4672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None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Чтобы оценка получилась полезной,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необходимо сотрудничество ребёнка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или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молодого человека со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специалистами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Нужно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чтобы они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признали: недостаток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мотивации - это трудность или повод для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их беспокойства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Мотивация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должна исходить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молодого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человека, а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 извне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Просто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говорить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что-то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делать, вознаграждать и наказывать, читать нотации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- часто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бесполезно в отношении молодых людей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Базовое понимание причины отсутствия мотивации и способность поддержать молодого человека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для создания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мотивации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–безопасные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вдохновляющие и принимающие взаимоотношения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552451" y="1186414"/>
            <a:ext cx="8436101" cy="5737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Реагирование на отсутствие мотивации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Мотивация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665799" y="2011658"/>
            <a:ext cx="5003481" cy="44165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None/>
            </a:pP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Безопасные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вдохновляющие и принимающие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отношения: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Создают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основу, благодаря которой молодой человек сможет понять, что его мотивирует, что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кажется сложным, что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ему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поможет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Побуждают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молодого человека открыто говорить о своих чувствах, без ощущения, что его оценивают и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критикуют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Позволяют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молодым людям почувствовать, что их взгляды, мысли и заботы действительно значимы </a:t>
            </a:r>
            <a:endParaRPr lang="ru-RU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Благодаря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этому действия или изменения начинают происходить в б</a:t>
            </a:r>
            <a:r>
              <a:rPr lang="ru-RU" sz="1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льшей степени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благодаря усилиям самого ребёнка,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а не извне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552451" y="1186414"/>
            <a:ext cx="8436101" cy="5737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Реагирование на отсутствие мотивации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75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Мотивация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552451" y="1938506"/>
            <a:ext cx="4970525" cy="44165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None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Исследования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свидетельствуют: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повышение мотивации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будет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успешным только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если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процесс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происходит по инициативе ребёнка: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Изменение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должно быть его решением и его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ответственностью, задача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взрослого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быть рядом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поддерживать,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принимая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цели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убеждения и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ценности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Полезная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реакция со стороны взрослого -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слушать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то, что говорит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ребёнок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отражать сказанное и принимать это как взгляды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ребёнка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Многих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молодых людей, возможно, никогда не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выслушивали,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а к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взглядам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чувствам и желаниям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 относились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 приятием, пониманием и уважением.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552451" y="1186414"/>
            <a:ext cx="8436101" cy="5737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Реагирование на отсутствие мотивации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47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Мотивация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552451" y="1938506"/>
            <a:ext cx="5089397" cy="44165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Благодаря отношениям, основанным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 выслушивании и понимании взглядов, опыта и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убеждений,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молодой человек может согласиться на оценку или сотрудничество со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специалистами. Они,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возможно, смогут поддержать его с такими проблемами как депрессия, трудности с обучением и низкая самооценка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Для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молодых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людей мотивацией может стать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возможность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принимать собственные решения и следовать своим интересам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Для таких молодых людей очень ценной может быть постановка целей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552451" y="1186414"/>
            <a:ext cx="8436101" cy="5737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Реагирование на отсутствие мотивации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24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Мотивация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552451" y="1938506"/>
            <a:ext cx="7989951" cy="44165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None/>
            </a:pP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Постановка целей успешна, когда цели исходят от молодого человека. Она наиболее эффективна, если цели: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Конкретны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измеримы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-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посещение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школы каждый день в течение недели, своевременное выполнение домашних заданий, посещение занятий служб поддержки отказа от курения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Краткосрочны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предложение делать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что-то в течение длительного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времени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будет казаться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сложнее,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чем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срок в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неделю или день,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когда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молодой человек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почувствует радость достижения и захочет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испытать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её снова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Похвала побудит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молодого человека сделать это снова на следующий день или на следующей неделе.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Достижимы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убедитесь,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 цель находится в пределах возможностей молодого человека. В противном случае у молодого человека пропадет желание.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Акцентируйте внимание на начале, поскольку это часто самая сложная часть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552451" y="1186414"/>
            <a:ext cx="8436101" cy="5737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Реагирование на отсутствие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мотивации: постановка целей</a:t>
            </a:r>
          </a:p>
        </p:txBody>
      </p:sp>
    </p:spTree>
    <p:extLst>
      <p:ext uri="{BB962C8B-B14F-4D97-AF65-F5344CB8AC3E}">
        <p14:creationId xmlns:p14="http://schemas.microsoft.com/office/powerpoint/2010/main" val="34984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76225" y="1008063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412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0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628333" y="2472653"/>
            <a:ext cx="78143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en-US" sz="3200" b="1" dirty="0" err="1" smtClean="0">
                <a:solidFill>
                  <a:srgbClr val="1B195E"/>
                </a:solidFill>
                <a:latin typeface="Arial Black" pitchFamily="34" charset="0"/>
              </a:rPr>
              <a:t>Супервизия</a:t>
            </a:r>
            <a:endParaRPr lang="ru-RU" altLang="en-US" sz="3200" b="1" dirty="0">
              <a:solidFill>
                <a:srgbClr val="1B195E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02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err="1" smtClean="0">
                <a:solidFill>
                  <a:srgbClr val="1B195E"/>
                </a:solidFill>
                <a:latin typeface="Arial" charset="0"/>
              </a:rPr>
              <a:t>Супервизия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540512" y="2636979"/>
            <a:ext cx="8109712" cy="38552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Жизненно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важно создание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атмосферы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доверия, в которой сотрудники смогут быть честными и открытыми при обмене информацией. Это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могут быть: работа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формате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1:1, </a:t>
            </a:r>
            <a:r>
              <a:rPr lang="ru-RU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супервизия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в малых группах (3-4 человека и руководитель) или встреча большего числа сотрудников в формате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совещания.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Все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форматы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будут включать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элементы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обмена информацией, наблюдениями и идеями.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Встречи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должны приводить к </a:t>
            </a:r>
            <a:r>
              <a:rPr lang="ru-RU" sz="1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согласованному и письменно зафиксированному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набору решений, принадлежащих группе или индивидууму.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Для последовательного подхода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 каждому отдельному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ребёнку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или его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поведению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нужно договориться о том, что мы будем делать в команде. Такая работа предполагает обмен разными точками зрения и пониманием, но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конечном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итоге чрезвычайно важно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согласовать командный подход.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552451" y="1186414"/>
            <a:ext cx="8436101" cy="4520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Групповая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супервизия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841248" y="1691323"/>
            <a:ext cx="6986080" cy="715089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Модель «1: 1» чрезвычайно важна, но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является единственной формой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супервизии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7140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err="1" smtClean="0">
                <a:solidFill>
                  <a:srgbClr val="1B195E"/>
                </a:solidFill>
                <a:latin typeface="Arial" charset="0"/>
              </a:rPr>
              <a:t>Супервизия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552451" y="2948743"/>
            <a:ext cx="6406133" cy="3497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None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1) Вопросы, связанные с молодым человеком, с которым вы работаете (области, которые вы считаете трудными и хотели бы посоветоваться)?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None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2) То, что вы уже пробовали - возможно, это не сработало?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None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3) То, что по вашему мнению вы делаете хорошо как команда и индивидуально?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None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4) То, что, по вашему мнению, нуждается в доработке и обсуждении в команде или индивидуально?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None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5) Что-то одно, что мог бы сказать ваш супервизор, и что помогло бы вам почувствовать свою ценность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?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552451" y="1071451"/>
            <a:ext cx="7018781" cy="16980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УПРАЖНЕНИЯ В НЕБОЛЬШИХ ГРУППАХ</a:t>
            </a:r>
          </a:p>
          <a:p>
            <a:pPr algn="l">
              <a:spcAft>
                <a:spcPts val="300"/>
              </a:spcAft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Индивидуально: </a:t>
            </a:r>
            <a:endParaRPr lang="ru-RU" sz="1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 algn="l">
              <a:spcAft>
                <a:spcPts val="300"/>
              </a:spcAft>
              <a:buFontTx/>
              <a:buChar char="-"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подумайте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о сеансе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</a:rPr>
              <a:t>супервизии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, который вы хотели бы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иметь</a:t>
            </a:r>
          </a:p>
          <a:p>
            <a:pPr marL="285750" indent="-285750" algn="l">
              <a:spcAft>
                <a:spcPts val="300"/>
              </a:spcAft>
              <a:buFontTx/>
              <a:buChar char="-"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включите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в план темы, которые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вы бы хотели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обсудить</a:t>
            </a:r>
          </a:p>
        </p:txBody>
      </p:sp>
    </p:spTree>
    <p:extLst>
      <p:ext uri="{BB962C8B-B14F-4D97-AF65-F5344CB8AC3E}">
        <p14:creationId xmlns:p14="http://schemas.microsoft.com/office/powerpoint/2010/main" val="60750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err="1" smtClean="0">
                <a:solidFill>
                  <a:srgbClr val="1B195E"/>
                </a:solidFill>
                <a:latin typeface="Arial" charset="0"/>
              </a:rPr>
              <a:t>Супервизия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628207" y="4851620"/>
            <a:ext cx="6406133" cy="1668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Обсудите в группе и придите к единому мнению по поводу некоторых «правил» для </a:t>
            </a:r>
            <a:r>
              <a:rPr lang="ru-RU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супевизии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–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для проходящего,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для выполняющего </a:t>
            </a:r>
            <a:r>
              <a:rPr lang="ru-RU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супервизию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</a:t>
            </a:r>
            <a:endParaRPr lang="ru-RU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65113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None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N.B.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Я очень надеюсь, что проходящие </a:t>
            </a:r>
            <a:r>
              <a:rPr lang="ru-RU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супервизию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будут приходить подготовленными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!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552451" y="1071451"/>
            <a:ext cx="7018781" cy="5287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УПРАЖНЕНИЯ В НЕБОЛЬШИХ ГРУППАХ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28207" y="1790426"/>
            <a:ext cx="2320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Обсуждение в парах: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8207" y="2227582"/>
            <a:ext cx="623074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Обсудите в парах то, что вы написали. Если вы работаете вместе, есть ли общие темы?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(5/10 мин)</a:t>
            </a:r>
          </a:p>
          <a:p>
            <a:pPr marL="285750" indent="-285750"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Поразмышляйте в своих парах – о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чём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вам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легче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говорить в формате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супервизии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1:1, а не в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группе? </a:t>
            </a:r>
          </a:p>
          <a:p>
            <a:pPr marL="265113">
              <a:spcAft>
                <a:spcPts val="600"/>
              </a:spcAft>
              <a:buClr>
                <a:srgbClr val="0070C0"/>
              </a:buClr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Наблюдения помогут,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когда вы будете решать, какие вопросы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рассмотреть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 сеансе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супервизии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(5/10 мин)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28207" y="4422880"/>
            <a:ext cx="2518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Обсуждение в группах: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572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err="1" smtClean="0">
                <a:solidFill>
                  <a:srgbClr val="1B195E"/>
                </a:solidFill>
                <a:latin typeface="Arial" charset="0"/>
              </a:rPr>
              <a:t>Супервизия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552451" y="2433317"/>
            <a:ext cx="8210296" cy="4296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Выгорание возникает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когда вы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подавлены,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эмоционально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истощены, неспособны постоянно соответствовать требованиям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Стресс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продолжается, вы начинаете терять интерес и мотивацию, которые изначально побудили вас принять на себя определенную роль.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Выгорание снижает производительность и забирает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энергию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 чувствуете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себя все более беспомощным, отчаявшимся, циничным и обиженным. В конце концов, вы можете почувствовать, что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больше не можете ничего дать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Проблема выгорания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работников влияет на организацию: увеличение текучести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кадров,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 негативно отражается на благополучии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детей и имеет финансовые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последствия.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Многие исследователи изучают причины выгорания. Их можно сгруппировать в три категории: </a:t>
            </a:r>
          </a:p>
          <a:p>
            <a:pPr marL="539750" indent="-274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Tx/>
              <a:buChar char="-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личностные характеристики, </a:t>
            </a:r>
          </a:p>
          <a:p>
            <a:pPr marL="539750" indent="-274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Tx/>
              <a:buChar char="-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особенности работы / роли </a:t>
            </a:r>
          </a:p>
          <a:p>
            <a:pPr marL="539750" indent="-2746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Tx/>
              <a:buChar char="-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организационные характеристики.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540513" y="1109607"/>
            <a:ext cx="7890256" cy="4520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“Выгорание”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17868" y="1603349"/>
            <a:ext cx="7635240" cy="715089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Это состояние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эмоционального, умственного и физического истощения, вызванного чрезмерным и продолжительным стрессом.</a:t>
            </a:r>
          </a:p>
        </p:txBody>
      </p:sp>
    </p:spTree>
    <p:extLst>
      <p:ext uri="{BB962C8B-B14F-4D97-AF65-F5344CB8AC3E}">
        <p14:creationId xmlns:p14="http://schemas.microsoft.com/office/powerpoint/2010/main" val="304428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7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203204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3672153" y="39912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Трудное поведение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611391" y="1251855"/>
            <a:ext cx="8051140" cy="3909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Эмоциональное развитие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391" y="1736294"/>
            <a:ext cx="6245646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Подростки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склонны к резким перепадам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настроения, выражению сильных чувств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эмоций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разное время.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Эмоциональные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взлёты и падения могут привести к обострению конфликта с опекунами. 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Подростки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создают свой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собственный точный список ценностей и моралей,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серьёзно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задумываться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что такое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«хорошо» и что такое «плохо».   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Действия и слова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опекунов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влияют на то, что подростки считают правильным и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неправильным.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Подростки начинают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понимать: они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ответственны за свои действия, решения и возможные последствия. </a:t>
            </a:r>
          </a:p>
        </p:txBody>
      </p:sp>
    </p:spTree>
    <p:extLst>
      <p:ext uri="{BB962C8B-B14F-4D97-AF65-F5344CB8AC3E}">
        <p14:creationId xmlns:p14="http://schemas.microsoft.com/office/powerpoint/2010/main" val="391571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err="1" smtClean="0">
                <a:solidFill>
                  <a:srgbClr val="1B195E"/>
                </a:solidFill>
                <a:latin typeface="Arial" charset="0"/>
              </a:rPr>
              <a:t>Супервизия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604965" y="2085845"/>
            <a:ext cx="5238051" cy="3949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Шум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Поломка вещей (что-то дома, машина)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Скопления людей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Больше ответственности, чем мы можем справиться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Грубость со стороны других людей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Конфликты с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семьей, друзьями,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коллегами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Давление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времени,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нехватка времени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Беспокойство о деньгах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Трудности с поездками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Выступления перед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аудиторией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722375" y="1109607"/>
            <a:ext cx="7708393" cy="4520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У всех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есть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обычные факторы стресса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94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err="1" smtClean="0">
                <a:solidFill>
                  <a:srgbClr val="1B195E"/>
                </a:solidFill>
                <a:latin typeface="Arial" charset="0"/>
              </a:rPr>
              <a:t>Супервизия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600615" y="1756661"/>
            <a:ext cx="8218995" cy="46349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None/>
            </a:pP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Выгорание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может быть конечным результатом слишком большого напряжения или стресса,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НО это не то же,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слишком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большой стресс.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Стресс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заставляет вас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чувствовать - эмоции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накалены,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выгорании происходит 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обратное - 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 можете чувствовать себя «опустошенным, лишенным мотивации и не интересующимся».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Если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 испытываете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необходимость контролировать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зону своей ответственности и рабочую нагрузку – это, вероятно, стресс. </a:t>
            </a:r>
            <a:endParaRPr lang="ru-RU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Если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 чувствуете себя беспомощным, отчаявшимся и бессильным? Это, вероятно, выгорание. </a:t>
            </a:r>
            <a:endParaRPr lang="ru-RU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Исследование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Добренского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предлагает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быстрый способ определить, попали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ли вы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зону выгорания: </a:t>
            </a:r>
            <a:endParaRPr lang="ru-RU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539750" indent="-274638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Tx/>
              <a:buChar char="-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если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 уезжаете в недельный отпуск и чувствуете себя «подзарядившимся», возвращаясь на работу, вы, вероятно, не страдаете от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выгорания</a:t>
            </a:r>
          </a:p>
          <a:p>
            <a:pPr marL="539750" indent="-274638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Tx/>
              <a:buChar char="-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е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сли через несколько часов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или дней вы начинаете чувствовать себя также, как до отпуска – вполне возможно, это выгорание.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722375" y="1109607"/>
            <a:ext cx="7708393" cy="4520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Это стресс или выгорание?</a:t>
            </a:r>
          </a:p>
        </p:txBody>
      </p:sp>
    </p:spTree>
    <p:extLst>
      <p:ext uri="{BB962C8B-B14F-4D97-AF65-F5344CB8AC3E}">
        <p14:creationId xmlns:p14="http://schemas.microsoft.com/office/powerpoint/2010/main" val="98889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err="1" smtClean="0">
                <a:solidFill>
                  <a:srgbClr val="1B195E"/>
                </a:solidFill>
                <a:latin typeface="Arial" charset="0"/>
              </a:rPr>
              <a:t>Супервизия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600615" y="1756661"/>
            <a:ext cx="5809329" cy="4799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None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Мы иногда чувствуем себя беспомощными, перегруженными или недооцененными. Однако, если такие ощущения преобладают, это может быть признаком выгорания.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Выгорание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- это постепенный процесс. Сначала признаки и симптомы едва заметны, однако со временем они становятся все более интенсивными. </a:t>
            </a:r>
            <a:endParaRPr lang="ru-RU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Воспринимайте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ранние симптомы как предупреждающие «красные флажки», которые указывают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- что-то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 в порядке и что-то нужно решать. </a:t>
            </a:r>
            <a:endParaRPr lang="ru-RU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Если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 обратите внимание на эти сигналы и сделаете что-то, чтобы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снизить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стресс,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можно предотвратить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серьезное расстройство. </a:t>
            </a:r>
            <a:endParaRPr lang="ru-RU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Если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 проигнорируете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сигналы,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 вас, в конце концов, произойдет выгорание.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600615" y="1156355"/>
            <a:ext cx="7708393" cy="4520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Признаки и симптомы выгорания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35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err="1" smtClean="0">
                <a:solidFill>
                  <a:srgbClr val="1B195E"/>
                </a:solidFill>
                <a:latin typeface="Arial" charset="0"/>
              </a:rPr>
              <a:t>Супервизия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15599" y="1204912"/>
            <a:ext cx="5532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Физические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и</a:t>
            </a:r>
            <a:r>
              <a:rPr lang="ru-RU" b="1" dirty="0"/>
              <a:t> </a:t>
            </a:r>
            <a:r>
              <a:rPr lang="ru-RU" b="1" dirty="0">
                <a:solidFill>
                  <a:srgbClr val="0070C0"/>
                </a:solidFill>
              </a:rPr>
              <a:t>эмоциональные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признаки и симптомы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128904"/>
              </p:ext>
            </p:extLst>
          </p:nvPr>
        </p:nvGraphicFramePr>
        <p:xfrm>
          <a:off x="493842" y="1771092"/>
          <a:ext cx="8311894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5947">
                  <a:extLst>
                    <a:ext uri="{9D8B030D-6E8A-4147-A177-3AD203B41FA5}">
                      <a16:colId xmlns="" xmlns:a16="http://schemas.microsoft.com/office/drawing/2014/main" val="3102889154"/>
                    </a:ext>
                  </a:extLst>
                </a:gridCol>
                <a:gridCol w="4155947">
                  <a:extLst>
                    <a:ext uri="{9D8B030D-6E8A-4147-A177-3AD203B41FA5}">
                      <a16:colId xmlns="" xmlns:a16="http://schemas.microsoft.com/office/drawing/2014/main" val="1538114535"/>
                    </a:ext>
                  </a:extLst>
                </a:gridCol>
              </a:tblGrid>
              <a:tr h="4141219">
                <a:tc>
                  <a:txBody>
                    <a:bodyPr/>
                    <a:lstStyle/>
                    <a:p>
                      <a:pPr marL="285750" lvl="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ru-RU" sz="1600" b="0" dirty="0" smtClean="0">
                          <a:solidFill>
                            <a:srgbClr val="FF0000"/>
                          </a:solidFill>
                        </a:rPr>
                        <a:t>Чувство усталости и истощения в преобладающее количество времени </a:t>
                      </a:r>
                    </a:p>
                    <a:p>
                      <a:pPr marL="285750" lvl="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ru-RU" sz="1600" b="0" dirty="0" smtClean="0">
                          <a:solidFill>
                            <a:srgbClr val="FF0000"/>
                          </a:solidFill>
                        </a:rPr>
                        <a:t>Снижение иммунитета, частые заболевания</a:t>
                      </a:r>
                    </a:p>
                    <a:p>
                      <a:pPr marL="285750" lvl="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ru-RU" sz="1600" b="0" dirty="0" smtClean="0">
                          <a:solidFill>
                            <a:srgbClr val="FF0000"/>
                          </a:solidFill>
                        </a:rPr>
                        <a:t>Частые головные или мышечные боли </a:t>
                      </a:r>
                    </a:p>
                    <a:p>
                      <a:pPr marL="285750" lvl="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ru-RU" sz="1600" b="0" dirty="0" smtClean="0">
                          <a:solidFill>
                            <a:srgbClr val="FF0000"/>
                          </a:solidFill>
                        </a:rPr>
                        <a:t>Изменения аппетита или режима сна</a:t>
                      </a:r>
                    </a:p>
                    <a:p>
                      <a:pPr lvl="0">
                        <a:buNone/>
                      </a:pPr>
                      <a:endParaRPr lang="ru-RU" sz="1600" b="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285750" lvl="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ru-RU" sz="1600" b="0" dirty="0" smtClean="0">
                          <a:solidFill>
                            <a:srgbClr val="0070C0"/>
                          </a:solidFill>
                        </a:rPr>
                        <a:t>Ощущение неудачи и неуверенности в себе </a:t>
                      </a:r>
                    </a:p>
                    <a:p>
                      <a:pPr marL="285750" lvl="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ru-RU" sz="1600" b="0" dirty="0" smtClean="0">
                          <a:solidFill>
                            <a:srgbClr val="0070C0"/>
                          </a:solidFill>
                        </a:rPr>
                        <a:t>Потеря мотивации</a:t>
                      </a:r>
                      <a:r>
                        <a:rPr lang="ru-RU" sz="1600" b="0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</a:p>
                    <a:p>
                      <a:pPr marL="285750" lvl="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ru-RU" sz="1600" b="0" baseline="0" dirty="0" smtClean="0">
                          <a:solidFill>
                            <a:srgbClr val="0070C0"/>
                          </a:solidFill>
                        </a:rPr>
                        <a:t>Ощущение беспомощности, нахождения в ловушке, </a:t>
                      </a:r>
                      <a:r>
                        <a:rPr lang="ru-RU" sz="1600" b="0" baseline="0" dirty="0" err="1" smtClean="0">
                          <a:solidFill>
                            <a:srgbClr val="0070C0"/>
                          </a:solidFill>
                        </a:rPr>
                        <a:t>побежденности</a:t>
                      </a:r>
                      <a:endParaRPr lang="ru-RU" sz="1600" b="0" baseline="0" dirty="0" smtClean="0">
                        <a:solidFill>
                          <a:srgbClr val="0070C0"/>
                        </a:solidFill>
                      </a:endParaRPr>
                    </a:p>
                    <a:p>
                      <a:pPr marL="285750" lvl="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ru-RU" sz="1600" b="0" dirty="0" smtClean="0">
                          <a:solidFill>
                            <a:srgbClr val="0070C0"/>
                          </a:solidFill>
                        </a:rPr>
                        <a:t>Все более циничные</a:t>
                      </a:r>
                      <a:r>
                        <a:rPr lang="ru-RU" sz="1600" b="0" baseline="0" dirty="0" smtClean="0">
                          <a:solidFill>
                            <a:srgbClr val="0070C0"/>
                          </a:solidFill>
                        </a:rPr>
                        <a:t> и негативные взгляды</a:t>
                      </a:r>
                      <a:endParaRPr lang="en-US" sz="1600" b="0" baseline="0" dirty="0" smtClean="0">
                        <a:solidFill>
                          <a:srgbClr val="0070C0"/>
                        </a:solidFill>
                      </a:endParaRPr>
                    </a:p>
                    <a:p>
                      <a:pPr marL="285750" lvl="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ru-RU" sz="1600" b="0" baseline="0" dirty="0" smtClean="0">
                          <a:solidFill>
                            <a:srgbClr val="0070C0"/>
                          </a:solidFill>
                        </a:rPr>
                        <a:t>Отчужденность,</a:t>
                      </a:r>
                      <a:r>
                        <a:rPr lang="ru-RU" sz="1600" b="0" dirty="0" smtClean="0">
                          <a:solidFill>
                            <a:srgbClr val="0070C0"/>
                          </a:solidFill>
                        </a:rPr>
                        <a:t> чувство одиночества в мире</a:t>
                      </a:r>
                    </a:p>
                    <a:p>
                      <a:pPr marL="285750" lvl="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ru-RU" sz="1600" b="0" dirty="0" smtClean="0">
                          <a:solidFill>
                            <a:srgbClr val="0070C0"/>
                          </a:solidFill>
                        </a:rPr>
                        <a:t>Снижение чувства удовлетворенности и завершенности</a:t>
                      </a:r>
                      <a:endParaRPr lang="en-GB" sz="1600" b="0" dirty="0" smtClean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43405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6468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err="1" smtClean="0">
                <a:solidFill>
                  <a:srgbClr val="1B195E"/>
                </a:solidFill>
                <a:latin typeface="Arial" charset="0"/>
              </a:rPr>
              <a:t>Супервизия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618472" y="2619158"/>
            <a:ext cx="3624344" cy="33610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Эффективный надзор в управлении сложной работой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Время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для размышлений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/ рефлексий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 </a:t>
            </a:r>
            <a:endParaRPr lang="ru-RU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Рефлексирующая </a:t>
            </a:r>
            <a:r>
              <a:rPr lang="ru-RU" sz="17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супервизия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– ключ к устойчивости и управлению стрессовой работой.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Проходящему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осуществляющему позволяет:</a:t>
            </a:r>
          </a:p>
          <a:p>
            <a:pPr marL="447675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Tx/>
              <a:buChar char="-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извлекать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уроки из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практики </a:t>
            </a:r>
          </a:p>
          <a:p>
            <a:pPr marL="447675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Tx/>
              <a:buChar char="-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узнавать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больше о самом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себе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600615" y="1084864"/>
            <a:ext cx="7708393" cy="4494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Как свести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стресс к минимуму и не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дойти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до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выгорания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874289" y="1885371"/>
            <a:ext cx="3112710" cy="51077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Супервизия</a:t>
            </a:r>
            <a:endParaRPr lang="ru-RU" sz="2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441717" y="1885371"/>
            <a:ext cx="3112710" cy="51077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Управление временем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5441717" y="2619158"/>
            <a:ext cx="3195006" cy="33610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Простая, но эффективная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стратегия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Помогает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работникам более эффективно контролировать свою рабочую нагрузку и планировать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деятельность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82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err="1" smtClean="0">
                <a:solidFill>
                  <a:srgbClr val="1B195E"/>
                </a:solidFill>
                <a:latin typeface="Arial" charset="0"/>
              </a:rPr>
              <a:t>Супервизия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672441" y="1115077"/>
            <a:ext cx="7708393" cy="4520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Инструмент управления временем – окно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Джохари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765150" y="1763941"/>
            <a:ext cx="5514128" cy="4444168"/>
            <a:chOff x="1765150" y="1763941"/>
            <a:chExt cx="5514128" cy="4444168"/>
          </a:xfrm>
        </p:grpSpPr>
        <p:sp>
          <p:nvSpPr>
            <p:cNvPr id="12" name="TextBox 11"/>
            <p:cNvSpPr txBox="1"/>
            <p:nvPr/>
          </p:nvSpPr>
          <p:spPr>
            <a:xfrm>
              <a:off x="1773999" y="1763941"/>
              <a:ext cx="2761489" cy="2232029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ru-RU" sz="1600" b="1" dirty="0" smtClean="0">
                  <a:solidFill>
                    <a:schemeClr val="bg1"/>
                  </a:solidFill>
                  <a:latin typeface="+mj-lt"/>
                </a:rPr>
                <a:t>СРОЧНЫЕ И ВАЖНЫЕ</a:t>
              </a:r>
            </a:p>
            <a:p>
              <a:pPr algn="ctr"/>
              <a:endParaRPr lang="ru-RU" sz="1400" b="1" dirty="0" smtClean="0">
                <a:solidFill>
                  <a:schemeClr val="bg1"/>
                </a:solidFill>
                <a:latin typeface="+mj-lt"/>
              </a:endParaRPr>
            </a:p>
            <a:p>
              <a:pPr algn="ctr"/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Задачи в этом сегменте должны быть вашими приоритетами</a:t>
              </a:r>
              <a:endParaRPr lang="ru-RU" sz="16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35488" y="1770571"/>
              <a:ext cx="2743790" cy="2218769"/>
            </a:xfrm>
            <a:prstGeom prst="rect">
              <a:avLst/>
            </a:prstGeom>
            <a:solidFill>
              <a:srgbClr val="EEBA26"/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ru-RU" sz="1600" b="1" dirty="0" smtClean="0">
                  <a:solidFill>
                    <a:schemeClr val="bg1"/>
                  </a:solidFill>
                </a:rPr>
                <a:t>ВАЖНЫЕ, НО НЕ СРОЧНЫЕ</a:t>
              </a:r>
            </a:p>
            <a:p>
              <a:pPr algn="ctr"/>
              <a:endParaRPr lang="ru-RU" sz="1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1600" dirty="0" smtClean="0">
                  <a:solidFill>
                    <a:schemeClr val="bg1"/>
                  </a:solidFill>
                </a:rPr>
                <a:t>Задачи можно записать на другой день вашего ежедневника</a:t>
              </a:r>
              <a:endParaRPr lang="ru-RU" sz="16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65150" y="3989340"/>
              <a:ext cx="2761489" cy="2218769"/>
            </a:xfrm>
            <a:prstGeom prst="rect">
              <a:avLst/>
            </a:prstGeom>
            <a:solidFill>
              <a:srgbClr val="4F81BD"/>
            </a:solidFill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ru-RU" sz="1600" b="1" dirty="0" smtClean="0">
                  <a:solidFill>
                    <a:schemeClr val="bg1"/>
                  </a:solidFill>
                </a:rPr>
                <a:t>СРОЧНЫЕ, НО НЕ ВАЖНЫЕ</a:t>
              </a:r>
            </a:p>
            <a:p>
              <a:pPr algn="ctr"/>
              <a:endParaRPr lang="ru-RU" sz="1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1500" dirty="0" smtClean="0">
                  <a:solidFill>
                    <a:schemeClr val="bg1"/>
                  </a:solidFill>
                </a:rPr>
                <a:t>Почему эти задачи срочные, если они не важны? Чьи приоритеты делают их срочными?</a:t>
              </a:r>
              <a:endParaRPr lang="ru-RU" sz="1500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26638" y="3995970"/>
              <a:ext cx="2752639" cy="2212139"/>
            </a:xfrm>
            <a:prstGeom prst="rect">
              <a:avLst/>
            </a:prstGeom>
            <a:solidFill>
              <a:srgbClr val="77933C"/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ru-RU" sz="1600" b="1" dirty="0" smtClean="0">
                  <a:solidFill>
                    <a:schemeClr val="bg1"/>
                  </a:solidFill>
                </a:rPr>
                <a:t>НЕВАЖНЫЕ И НЕСРОЧНЫЕ</a:t>
              </a:r>
            </a:p>
            <a:p>
              <a:pPr algn="ctr">
                <a:spcAft>
                  <a:spcPts val="1200"/>
                </a:spcAft>
              </a:pPr>
              <a:endParaRPr lang="ru-RU" sz="14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1500" dirty="0" smtClean="0">
                  <a:solidFill>
                    <a:schemeClr val="bg1"/>
                  </a:solidFill>
                </a:rPr>
                <a:t>Так почему вы их делаете?</a:t>
              </a:r>
            </a:p>
            <a:p>
              <a:pPr algn="ctr"/>
              <a:r>
                <a:rPr lang="ru-RU" sz="1500" dirty="0" smtClean="0">
                  <a:solidFill>
                    <a:schemeClr val="bg1"/>
                  </a:solidFill>
                </a:rPr>
                <a:t>Что случится, если вы их не сделаете?</a:t>
              </a:r>
              <a:endParaRPr lang="ru-RU" sz="15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107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err="1" smtClean="0">
                <a:solidFill>
                  <a:srgbClr val="1B195E"/>
                </a:solidFill>
                <a:latin typeface="Arial" charset="0"/>
              </a:rPr>
              <a:t>Супервизия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552451" y="1111106"/>
            <a:ext cx="7708393" cy="4520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Как свести стресс к минимуму и не дойти до выгорания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34362" y="1710151"/>
            <a:ext cx="3579499" cy="40862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+mj-lt"/>
              </a:rPr>
              <a:t>Механизмы поддержки</a:t>
            </a:r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34362" y="3097190"/>
            <a:ext cx="3579499" cy="40862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+mj-lt"/>
              </a:rPr>
              <a:t>Эмоциональная осведомленность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34362" y="4826318"/>
            <a:ext cx="3579499" cy="40862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+mj-lt"/>
              </a:rPr>
              <a:t>Расслабление и </a:t>
            </a:r>
            <a:r>
              <a:rPr lang="ru-RU" b="1" dirty="0" err="1">
                <a:solidFill>
                  <a:schemeClr val="bg1"/>
                </a:solidFill>
                <a:latin typeface="+mj-lt"/>
              </a:rPr>
              <a:t>самоосознавание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4362" y="2253698"/>
            <a:ext cx="8061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Наличие надлежащих механизмов поддержки со стороны коллег, семьи и друзей - ключевой фактор в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создании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поддержании устойчивости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66867" y="3641002"/>
            <a:ext cx="83879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Ключевое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качество «живучих», жизнестойких людей.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Обращая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внимание на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обеспокоенность, осознавая её причины и зная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как лучше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их корректировать,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чтобы чувствовать себя лучше, вы встаете на путь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создания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своей стойкости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34362" y="5371815"/>
            <a:ext cx="76264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Важно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обеспечивать себе время для отдыха и обращать внимание на мир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вокруг.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Научиться полностью присутствовать в моменте, который вы проживаете, а не кидаться из одного кризиса в другой – вот способ, который действительно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поможет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справляться со стрессом.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71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err="1" smtClean="0">
                <a:solidFill>
                  <a:srgbClr val="1B195E"/>
                </a:solidFill>
                <a:latin typeface="Arial" charset="0"/>
              </a:rPr>
              <a:t>Супервизия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552451" y="1111106"/>
            <a:ext cx="7708393" cy="4520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Как свести стресс к минимуму и не дойти до выгорания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9147" y="1826491"/>
            <a:ext cx="7865706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Переосмысление ситуации</a:t>
            </a:r>
          </a:p>
          <a:p>
            <a:pPr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Великобритании  о детских домах часто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прессе пишут плохо из-за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отдельных исторических случаев злоупотреблений.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Положительных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статей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мало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негативные сообщения воспринимать легко,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радоваться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хорошим вещам сложно. 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Сосредоточьте внимание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 позитивных аспектах,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сохраняйте реалистическую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точку зрения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 причины плохого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или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то, что не получается,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несмотря на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ваши усилия. Это поможет сохранить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оптимизм – ключевое качество жизнестойких людей. </a:t>
            </a:r>
          </a:p>
          <a:p>
            <a:pPr marL="285750" indent="-28575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Каждое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совещание сотрудников мы начинаем с определения положительных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событий,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которые произошли с молодыми людьми за предшествующую неделю. 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69875"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это помогает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!</a:t>
            </a:r>
          </a:p>
          <a:p>
            <a:pPr marL="285750" indent="-28575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93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err="1" smtClean="0">
                <a:solidFill>
                  <a:srgbClr val="1B195E"/>
                </a:solidFill>
                <a:latin typeface="Arial" charset="0"/>
              </a:rPr>
              <a:t>Супервизия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552451" y="1111106"/>
            <a:ext cx="7708393" cy="4520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Позаботьтесь о себе!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7765" y="1787462"/>
            <a:ext cx="8050373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Физические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упражнения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- мощное противоядие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стрессу.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Чтобы увеличить антистрессовое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воздействие,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сосредоточьтесь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своём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теле и том, как оно себя чувствует, когда вы двигаетесь –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почувствуйте,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как ноги касаются земли,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а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кожа ощущает дуновение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ветра.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Правильная и здоровая пища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влияет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настроение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уровень энергии в течение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дня.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Минимизируйте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количество сладких перекусов или «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вкусняшек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» для хорошего настроения. Такие продукты могут привести к снижению настроения и энергетических запасов. Уменьшите количество кофеина и употребляйте больше жирных кислот Омега-3, с пользой поднимающих настроение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(жирная рыба, грецкие орехи).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Избегайте никотина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- это мощный стимулятор, ведущий к повышению уровня тревоги.</a:t>
            </a:r>
          </a:p>
          <a:p>
            <a:pPr marL="285750" indent="-28575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Употребляйте алкоголь в умеренных количествах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– временно он может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снижает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беспокойство, но в больших количествах может вызывать беспокойство, так как приводит к износу организма. </a:t>
            </a:r>
          </a:p>
        </p:txBody>
      </p:sp>
    </p:spTree>
    <p:extLst>
      <p:ext uri="{BB962C8B-B14F-4D97-AF65-F5344CB8AC3E}">
        <p14:creationId xmlns:p14="http://schemas.microsoft.com/office/powerpoint/2010/main" val="407357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err="1" smtClean="0">
                <a:solidFill>
                  <a:srgbClr val="1B195E"/>
                </a:solidFill>
                <a:latin typeface="Arial" charset="0"/>
              </a:rPr>
              <a:t>Супервизия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607514" y="1728216"/>
            <a:ext cx="6195821" cy="4809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 вы узнали за последние 2 дня, что вы сейчас планируете взять с собой?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Перечислите то, что было наиболее полезным или актуальным для вас?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 в результате вы хотите делать на работе по-другому?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Как это будет выглядеть, если вы так сделаете?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Каким будет влияние на вас / детей и молодых людей, о которых вы заботитесь, а также на ваших коллег?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 что вы надеетесь больше всего?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чём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 намерены больше читать / что изучать?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552451" y="1071451"/>
            <a:ext cx="7603997" cy="6567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ИТОГОВОЕ УПРАЖНЕНИЕ В МАЛЕНЬКИХ ГРУППАХ</a:t>
            </a:r>
          </a:p>
        </p:txBody>
      </p:sp>
    </p:spTree>
    <p:extLst>
      <p:ext uri="{BB962C8B-B14F-4D97-AF65-F5344CB8AC3E}">
        <p14:creationId xmlns:p14="http://schemas.microsoft.com/office/powerpoint/2010/main" val="262027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7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203204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3672153" y="39912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Трудное поведение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684543" y="1251855"/>
            <a:ext cx="8051140" cy="3909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Эмоциональное развитие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4543" y="1717439"/>
            <a:ext cx="7974825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Подростки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более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чувствительны к эмоциям других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людей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- они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учатся распознавать и осознавать эмоции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других.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процессе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изучения иногда они могут неправильно понять выражение лица человека или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язык тела.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 подростков развито чувство самоощущения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особенно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когда речь идёт о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том,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как они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выглядят,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происходящих с ними физических изменениях.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Чувство собственного достоинства подростка часто зависит от того, как он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выглядит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или от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того, что он думает о том, как выглядит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  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Некоторые подростки проходят через стадию «я - пуленепробиваемый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»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: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они думают и ведут себя так, будто с ними не может произойти ничего плохого.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Часть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мозга,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отвечающая за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принятие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решений, находится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стадии развития,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поэтому они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 всегда задумываются о последствиях своих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действий. Но это - часть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процесса обучения. </a:t>
            </a:r>
          </a:p>
        </p:txBody>
      </p:sp>
    </p:spTree>
    <p:extLst>
      <p:ext uri="{BB962C8B-B14F-4D97-AF65-F5344CB8AC3E}">
        <p14:creationId xmlns:p14="http://schemas.microsoft.com/office/powerpoint/2010/main" val="157686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006" y="736600"/>
            <a:ext cx="5048250" cy="355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64608" y="6029325"/>
            <a:ext cx="4047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Copyright of </a:t>
            </a:r>
            <a:r>
              <a:rPr lang="en-GB" sz="1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Lumos</a:t>
            </a: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Foundation and Verity Lloyd </a:t>
            </a:r>
          </a:p>
        </p:txBody>
      </p:sp>
    </p:spTree>
    <p:extLst>
      <p:ext uri="{BB962C8B-B14F-4D97-AF65-F5344CB8AC3E}">
        <p14:creationId xmlns:p14="http://schemas.microsoft.com/office/powerpoint/2010/main" val="3501077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7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203204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3672153" y="39912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Трудное поведение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684543" y="1251855"/>
            <a:ext cx="6570499" cy="3909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Половое созревание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4543" y="1693960"/>
            <a:ext cx="8270737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Сексуальность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гораздо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больше чем секс — в неё заложены наши ценности, взгляды, чувства, взаимоотношения и поведение.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Сексуальность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понятие эмоциональное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социальное, культурное и физическое. Половое созревание начинается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до подросткового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периода.    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Физические изменения могут привести к проблемам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 отношением к своему телу. 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Дети могут быть слишком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критичны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 себе и сравнивать своё тело с телами сверстников.  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Подростки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начинают привыкать к взрослеющему телу и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новым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ощущениям. 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Обостряется скромность или стеснительность,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увеличивается необходимость в личном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пространстве.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Озабоченность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своими чувствами / поведением,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желание быть «нормальным». </a:t>
            </a:r>
          </a:p>
        </p:txBody>
      </p:sp>
    </p:spTree>
    <p:extLst>
      <p:ext uri="{BB962C8B-B14F-4D97-AF65-F5344CB8AC3E}">
        <p14:creationId xmlns:p14="http://schemas.microsoft.com/office/powerpoint/2010/main" val="39325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3645" y="3799686"/>
            <a:ext cx="798285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Защищая детей. Обеспечивая решение проблем.</a:t>
            </a:r>
          </a:p>
        </p:txBody>
      </p:sp>
    </p:spTree>
    <p:extLst>
      <p:ext uri="{BB962C8B-B14F-4D97-AF65-F5344CB8AC3E}">
        <p14:creationId xmlns:p14="http://schemas.microsoft.com/office/powerpoint/2010/main" val="1052234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7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203204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3672153" y="39912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Трудное поведение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684543" y="1251855"/>
            <a:ext cx="6570499" cy="3909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Половое созревание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4543" y="1642802"/>
            <a:ext cx="626054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Пока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подростки растут, их половое созревание будет сопровождаться различными чувствами и переживаниями: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Они захотят выглядеть физически и сексуально </a:t>
            </a: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привлекательными. </a:t>
            </a:r>
            <a:endParaRPr lang="ru-RU" sz="19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Начнут 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приспосабливаться к половому </a:t>
            </a: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созреванию, своему телу 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</a:t>
            </a: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новым чувствам. </a:t>
            </a:r>
            <a:endParaRPr lang="ru-RU" sz="19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Появляется сексуальное влечение - они 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начинают интересоваться </a:t>
            </a: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свиданиями, отношениями. 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Они </a:t>
            </a: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впервые испытывают любовь и влечение, 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 может быть </a:t>
            </a: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волнующим, и страшным 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для многих молодых </a:t>
            </a: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людей.</a:t>
            </a:r>
            <a:endParaRPr lang="ru-RU" sz="19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Подростки начинают примерять разную 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одежду, искать новых друзей, и новые интересы в попытке </a:t>
            </a: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самоопределения.</a:t>
            </a:r>
            <a:endParaRPr lang="ru-RU" sz="19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96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76225" y="1008063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412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0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664845" y="2859018"/>
            <a:ext cx="78143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en-US" sz="3200" b="1" dirty="0">
                <a:solidFill>
                  <a:srgbClr val="1B195E"/>
                </a:solidFill>
                <a:latin typeface="Arial Black" pitchFamily="34" charset="0"/>
              </a:rPr>
              <a:t>Термин </a:t>
            </a:r>
            <a:r>
              <a:rPr lang="ru-RU" altLang="en-US" sz="3200" b="1" dirty="0" smtClean="0">
                <a:solidFill>
                  <a:srgbClr val="1B195E"/>
                </a:solidFill>
                <a:latin typeface="Arial Black" pitchFamily="34" charset="0"/>
              </a:rPr>
              <a:t>«трудное </a:t>
            </a:r>
            <a:r>
              <a:rPr lang="ru-RU" altLang="en-US" sz="3200" b="1" dirty="0">
                <a:solidFill>
                  <a:srgbClr val="1B195E"/>
                </a:solidFill>
                <a:latin typeface="Arial Black" pitchFamily="34" charset="0"/>
              </a:rPr>
              <a:t>поведение»</a:t>
            </a:r>
          </a:p>
        </p:txBody>
      </p:sp>
    </p:spTree>
    <p:extLst>
      <p:ext uri="{BB962C8B-B14F-4D97-AF65-F5344CB8AC3E}">
        <p14:creationId xmlns:p14="http://schemas.microsoft.com/office/powerpoint/2010/main" val="195020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7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203204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3672153" y="39912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Трудное поведение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20624" y="1470163"/>
            <a:ext cx="7102752" cy="3069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06450">
              <a:lnSpc>
                <a:spcPct val="110000"/>
              </a:lnSpc>
              <a:spcAft>
                <a:spcPts val="1200"/>
              </a:spcAft>
              <a:buClr>
                <a:schemeClr val="accent1">
                  <a:lumMod val="50000"/>
                </a:schemeClr>
              </a:buClr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«Как бы мне хотелось, чтобы возраст между 10 и 23 годами совсем не существовал, или чтобы молодежь просто спала в этот период, так как ничего, кроме нежелательной беременности у девушек, оскорбления родственников, краж, драк у молодых людей не происходит…» </a:t>
            </a:r>
          </a:p>
          <a:p>
            <a:pPr algn="r">
              <a:lnSpc>
                <a:spcPct val="110000"/>
              </a:lnSpc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Шекспир. «Зимняя сказка», Действие III</a:t>
            </a:r>
            <a:endParaRPr lang="ru-RU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60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7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203204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3672153" y="39912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Трудное поведение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684543" y="1251855"/>
            <a:ext cx="6570499" cy="3909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Определение «трудного поведения»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4543" y="1886593"/>
            <a:ext cx="7402111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«Поведение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такой интенсивности, частоты и длительности, когда есть угроза собственной безопасности или безопасности окружающих, а также поведение, когда есть ограничение к доступу или использованию обычных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средств».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algn="r">
              <a:buClr>
                <a:schemeClr val="accent1">
                  <a:lumMod val="50000"/>
                </a:schemeClr>
              </a:buClr>
            </a:pPr>
            <a:r>
              <a:rPr lang="ru-RU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Эмерсон</a:t>
            </a:r>
            <a: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1987</a:t>
            </a:r>
          </a:p>
          <a:p>
            <a:pPr algn="r">
              <a:buClr>
                <a:schemeClr val="accent1">
                  <a:lumMod val="50000"/>
                </a:schemeClr>
              </a:buClr>
            </a:pPr>
            <a: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процитировано </a:t>
            </a:r>
            <a: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работе </a:t>
            </a:r>
            <a:endParaRPr lang="ru-RU" sz="2000" b="1" i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algn="r"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ru-RU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“</a:t>
            </a:r>
            <a:r>
              <a:rPr lang="ru-RU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Управление трудным поведением”</a:t>
            </a:r>
          </a:p>
        </p:txBody>
      </p:sp>
    </p:spTree>
    <p:extLst>
      <p:ext uri="{BB962C8B-B14F-4D97-AF65-F5344CB8AC3E}">
        <p14:creationId xmlns:p14="http://schemas.microsoft.com/office/powerpoint/2010/main" val="56720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7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203204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3672153" y="39912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Трудное поведение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724993" y="1254478"/>
            <a:ext cx="6570499" cy="3909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Развитие мозга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подростков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и трудное поведение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3553" y="1792703"/>
            <a:ext cx="8101373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Развитие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мозга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подростковый период отстает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 развития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тела. Особенно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это касается тех областей, которые связаны с возможностью убедить подростка и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логическим мышлением. 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Повышенный выброс дофамина в подкорковых центрах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мозга повышает соблазн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попробовать что-то новое и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необычное: например,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наркотики и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алкоголь.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Уровень вызывающего поведения у мальчиков в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подростковом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возрасте выше, чем у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девушек.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период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роста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лимбической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системы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мозга,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управляющей эмоциональными реакциями, подростки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могут рассчитывать только на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более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примитивную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систему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распознавании эмоций и реагировании на них – «внутренних реакций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». 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 подростков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отсутствует более зрелая кора, что приводит к преобладанию «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лимбического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ответа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»: он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выражается в более импульсивных и менее продуманных реакциях и решениях. </a:t>
            </a:r>
          </a:p>
        </p:txBody>
      </p:sp>
    </p:spTree>
    <p:extLst>
      <p:ext uri="{BB962C8B-B14F-4D97-AF65-F5344CB8AC3E}">
        <p14:creationId xmlns:p14="http://schemas.microsoft.com/office/powerpoint/2010/main" val="17684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7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203204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3672153" y="39912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Трудное поведение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53169" y="1551165"/>
            <a:ext cx="6118647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…У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всех подростков мозг развивается по одинаковым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законам.</a:t>
            </a:r>
          </a:p>
          <a:p>
            <a:pPr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Почему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же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одни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показывают «трудное поведение», а другие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нет? 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50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7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203204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3672153" y="39912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Трудное поведение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633553" y="1204910"/>
            <a:ext cx="6570499" cy="3909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Насилие и пренебрежение в детстве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3553" y="1828797"/>
            <a:ext cx="8101373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Исследование </a:t>
            </a:r>
            <a:r>
              <a:rPr lang="ru-RU" sz="19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«неблагоприятного </a:t>
            </a:r>
            <a:r>
              <a:rPr lang="ru-RU" sz="1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опыта детства» </a:t>
            </a: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выявило: воздействие 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различных форм стресса в детстве приводит впоследствии к неблагоприятным формам рискованного поведения.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Физическое или эмоциональное насилие, пренебрежение, </a:t>
            </a: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употребление 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родителями алкоголя или наркотиков, насилие в семье связаны </a:t>
            </a: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 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такими формами дальнейшего поведения молодых людей как </a:t>
            </a: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наркомания, 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зависимости и </a:t>
            </a: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суицид. 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(</a:t>
            </a:r>
            <a:r>
              <a:rPr lang="ru-RU" sz="1900" i="1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Ромер</a:t>
            </a:r>
            <a:r>
              <a:rPr lang="ru-RU" sz="1900" i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2010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)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Для девочек сексуальное насилие сильно связано с другими видами </a:t>
            </a: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стресса, а также 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таким </a:t>
            </a: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проявлениям 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как ранние половые связи и нежелательная беременность.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1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</a:t>
            </a:r>
            <a:r>
              <a:rPr lang="ru-RU" sz="1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ем </a:t>
            </a:r>
            <a:r>
              <a:rPr lang="ru-RU" sz="1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больше неблагоприятного опыта </a:t>
            </a:r>
            <a:r>
              <a:rPr lang="ru-RU" sz="1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пережито </a:t>
            </a:r>
            <a:r>
              <a:rPr lang="ru-RU" sz="1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детстве, тем «больше проявления рискованного поведения подростка в будущей жизни».</a:t>
            </a:r>
          </a:p>
        </p:txBody>
      </p:sp>
    </p:spTree>
    <p:extLst>
      <p:ext uri="{BB962C8B-B14F-4D97-AF65-F5344CB8AC3E}">
        <p14:creationId xmlns:p14="http://schemas.microsoft.com/office/powerpoint/2010/main" val="223316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7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203204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3672153" y="39912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Трудное поведение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633553" y="1204910"/>
            <a:ext cx="6570499" cy="3909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Насилие и пренебрежение в детстве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3553" y="1828797"/>
            <a:ext cx="8101373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Большое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лонгитюдное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исследование в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США: изучение связи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между жестоким обращением в раннем детстве и проблемами поведения в подростковом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возрасте.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(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Лэнсфорд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2007 и 2010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) 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Исследователи обнаружили статистически важную корреляцию между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перенесённым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опытом физического насилия в первые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5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лет жизни и последующим употреблением алкоголя и наркотиков у девушек, но не у мальчиков. 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Более поздние исследования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показали,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 </a:t>
            </a:r>
            <a:r>
              <a:rPr lang="ru-RU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«у людей, переживших физическое насилие  в первые </a:t>
            </a:r>
            <a:r>
              <a:rPr lang="ru-RU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5 </a:t>
            </a:r>
            <a:r>
              <a:rPr lang="ru-RU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лет жизни, </a:t>
            </a:r>
            <a:r>
              <a:rPr lang="ru-RU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выше риск возникновения проблем </a:t>
            </a:r>
            <a:r>
              <a:rPr lang="ru-RU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 полицией в подростковом возрасте за насильственные и ненасильственные правонарушения, а также статусные </a:t>
            </a:r>
            <a:r>
              <a:rPr lang="ru-RU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правонарушения».</a:t>
            </a:r>
            <a:endParaRPr lang="ru-RU" sz="2000" i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7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203204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3672153" y="39912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Трудное поведение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633553" y="1157093"/>
            <a:ext cx="6570499" cy="3909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Насилие и пренебрежение в детстве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3553" y="1697069"/>
            <a:ext cx="8321727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Насилие может </a:t>
            </a: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иметь </a:t>
            </a: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нейробиологические последствия для молодых людей.</a:t>
            </a:r>
          </a:p>
          <a:p>
            <a:pPr marL="457200" indent="-457200">
              <a:spcAft>
                <a:spcPts val="3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Учёные подтверждают - мозг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молодых людей,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переживших насилие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может развиваться по-другому, что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приводит:</a:t>
            </a:r>
          </a:p>
          <a:p>
            <a:pPr marL="630238" indent="-274638">
              <a:spcAft>
                <a:spcPts val="300"/>
              </a:spcAft>
              <a:buClr>
                <a:schemeClr val="accent1">
                  <a:lumMod val="50000"/>
                </a:schemeClr>
              </a:buClr>
              <a:buFontTx/>
              <a:buChar char="-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«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эмоциональному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расстройству» (эмоциональные реакции в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определённых ситуациях более экстремальные,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чем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обычно), </a:t>
            </a:r>
          </a:p>
          <a:p>
            <a:pPr marL="630238" indent="-274638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Tx/>
              <a:buChar char="-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отсутствию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эмпатии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и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повышенной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агрессивности. 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 детей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подвергшихся насилию или жестокому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обращению,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может развиться посттравматическое стрессовое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расстройство, могут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развиться физиологические изменения, которые влияют на поведение, что ведет к преувеличенным остаточным реакциям, беспокойству и эмоциональному расстройству. 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Дети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могут отвечать в преувеличенной или агрессивной манере на сенсорное восприятие реальной или мнимой опасности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(громкий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шум) или социально-эмоциональные сигналы угрозы от других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(неоднозначное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выражение лица). 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Молодые люди с посттравматическим стрессовым расстройством могут реагировать агрессивно из-за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ограниченной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возможности понимать и справляться с конфликтом. </a:t>
            </a:r>
          </a:p>
        </p:txBody>
      </p:sp>
    </p:spTree>
    <p:extLst>
      <p:ext uri="{BB962C8B-B14F-4D97-AF65-F5344CB8AC3E}">
        <p14:creationId xmlns:p14="http://schemas.microsoft.com/office/powerpoint/2010/main" val="418042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7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203204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3672153" y="39912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Трудное поведение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633553" y="1157093"/>
            <a:ext cx="6570499" cy="3909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Родительство и трудное поведение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3553" y="1697069"/>
            <a:ext cx="8053247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Непоследовательное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воспитание,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плохой контроль и поддержка со стороны родителей считаются ключевыми факторами риска, которые могут привести к  насилию и вовлечение молодых людей в криминальные группировки.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Если у детей не формируются безопасные привязанности к взрослому, это может повлиять на их социальное и эмоциональное развитие. 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Беспорядочные привязанности чаще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возникают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случаях жестокого обращения, пренебрежения или неожиданного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разлучения, а также  психических заболеваний родителей,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злоупотребления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родителями алкоголем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или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наркотиками. 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Молодые люди, выросшие в обстановке враждебности или насилия, скорее всего, не смогут найти альтернативы насилию, и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такая модель поведения будет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передаваться из поколения в поколение. </a:t>
            </a:r>
          </a:p>
        </p:txBody>
      </p:sp>
    </p:spTree>
    <p:extLst>
      <p:ext uri="{BB962C8B-B14F-4D97-AF65-F5344CB8AC3E}">
        <p14:creationId xmlns:p14="http://schemas.microsoft.com/office/powerpoint/2010/main" val="309370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3672151" y="399119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О причинах сложного поведения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801903" y="1851434"/>
            <a:ext cx="3908210" cy="5455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ВЕДУЩИЕ СЕМИНАРА</a:t>
            </a:r>
            <a:endParaRPr lang="en-GB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392" y="1851434"/>
            <a:ext cx="2975102" cy="209567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01903" y="2899269"/>
            <a:ext cx="434873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Верит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и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Лойд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 (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Verity Lloyd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)</a:t>
            </a:r>
          </a:p>
          <a:p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Директор детского дома, Великобритания</a:t>
            </a:r>
          </a:p>
          <a:p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Наоми </a:t>
            </a:r>
            <a:r>
              <a:rPr lang="ru-RU" sz="2400" b="1" smtClean="0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Дойч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(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Naomi Deutsch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)</a:t>
            </a:r>
          </a:p>
          <a:p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Эксперт, БФ «</a:t>
            </a:r>
            <a:r>
              <a:rPr lang="ru-RU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Люмос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»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Великобритания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endParaRPr lang="en-US" b="1" dirty="0">
              <a:solidFill>
                <a:schemeClr val="accent1">
                  <a:lumMod val="50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38455" y="6220228"/>
            <a:ext cx="41429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Joint Copyright </a:t>
            </a:r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of </a:t>
            </a:r>
            <a:r>
              <a:rPr lang="en-GB" sz="1600" dirty="0" err="1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Lumos</a:t>
            </a:r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and </a:t>
            </a:r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Verity Lloyd </a:t>
            </a:r>
          </a:p>
        </p:txBody>
      </p:sp>
    </p:spTree>
    <p:extLst>
      <p:ext uri="{BB962C8B-B14F-4D97-AF65-F5344CB8AC3E}">
        <p14:creationId xmlns:p14="http://schemas.microsoft.com/office/powerpoint/2010/main" val="50792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7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203204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3672153" y="39912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Трудное поведение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633553" y="1157093"/>
            <a:ext cx="6570499" cy="3909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Родительство и трудное поведение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3554" y="1793322"/>
            <a:ext cx="5474638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Молодые люди, у которых нет поддержки или одобрения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своей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семьи, постараются найти чувство принадлежности, приверженности и одобрения со стороны сверстников, чтобы компенсировать домашнее окружение. 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Потребность быть принятыми в среде сверстников может привести к тому, что они будут принимать участие в противоправных действиях или станут частью криминальной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группировки. Этого можно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избежать, если рядом есть значимый взрослый.</a:t>
            </a:r>
          </a:p>
        </p:txBody>
      </p:sp>
    </p:spTree>
    <p:extLst>
      <p:ext uri="{BB962C8B-B14F-4D97-AF65-F5344CB8AC3E}">
        <p14:creationId xmlns:p14="http://schemas.microsoft.com/office/powerpoint/2010/main" val="417915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7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203204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3672153" y="39912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Трудное поведение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633553" y="1157093"/>
            <a:ext cx="6570499" cy="3909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Родительство и трудное поведение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3553" y="1793322"/>
            <a:ext cx="5863499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Недавние исследования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показали: если ребёнок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был свидетелем или жертвой домашнего насилия, физического наказания или семейных конфликтов,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он с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большой вероятностью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может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практиковать насилие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сам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период взросления или когда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станет взрослым.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(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Бентовим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2002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)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Для многих молодых людей, которые видели насилие в семье и в окружении,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насилие – норма и часть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повседневной жизни.</a:t>
            </a:r>
          </a:p>
        </p:txBody>
      </p:sp>
    </p:spTree>
    <p:extLst>
      <p:ext uri="{BB962C8B-B14F-4D97-AF65-F5344CB8AC3E}">
        <p14:creationId xmlns:p14="http://schemas.microsoft.com/office/powerpoint/2010/main" val="209586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7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203204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3672153" y="39912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Трудное поведение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633553" y="1157093"/>
            <a:ext cx="6570499" cy="3909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Родительство и трудное поведение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3553" y="1815065"/>
            <a:ext cx="6023279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Недавние исследования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показали: у детей в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сводных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семьях выше тенденция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 более плохим результатам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развития,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чем в других группах.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Дети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живущие в сводных семьях, относятся к группе с особыми потребностями и низким уровнем защитных факторов. 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Те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кто родился в полных семьях, практически всегда развиваются лучше, чем в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семьях с одним родителем. 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Скорее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всего, причина этого в плохих отношениях дома. (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Bhabra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et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al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2006b: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Research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Brief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RB728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9537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7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203204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3672153" y="39912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Трудное поведение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633553" y="1254703"/>
            <a:ext cx="6570499" cy="3909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Родительство и трудное поведение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3553" y="1892289"/>
            <a:ext cx="7680268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Молодые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люди с противоправным поведением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могут проживать в семьях, где члены семьи вовлечены в криминальные группировки. 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Идея криминального и анти-социального поведения в таких семьях становится нормой. (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Utting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et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al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2006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). 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Возможен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межпоколенческий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аспект вовлечения в преступную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деятельность. Это отчасти объясняется тем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что члены семьи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сталкиваются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 одинаковыми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проблемами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бедностью, жестоким обращением, низкими образовательными возможностями, что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представляет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высокий риск вовлечения в преступную деятельность. (</a:t>
            </a:r>
            <a:r>
              <a:rPr lang="ru-RU" sz="2000" i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Farrington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2000" i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et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2000" i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al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2001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). 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60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7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203204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3672153" y="39912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Трудное поведение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633553" y="1254703"/>
            <a:ext cx="6570499" cy="3909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Бедность и социальная изоляция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3553" y="1810948"/>
            <a:ext cx="5849543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Молодые люди,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испытывающие бедность, скорее всего, живут в бедных неблагополучных районах в плохих жилищных условиях. 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этих районах высок уровень преступности, как и страх стать жертвой. Молодые люди стремятся защитить себя, поэтому носят оружие и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становятся членами организованных группировок. </a:t>
            </a:r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таких районах подростки в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большей степени подвержены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анти-социальному отношению и поведению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что выражается в желании обидеть или совершить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другое антисоциальное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действие, т.к. преступления становятся нормой. (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Campbell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2000;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Young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et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al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2007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53550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7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203204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3672153" y="39912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Трудное поведение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633553" y="1254703"/>
            <a:ext cx="6570499" cy="3909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Бедность и социальная изоляция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3552" y="1810948"/>
            <a:ext cx="5858687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Бедность может влиять на отношения в семье из-за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высокого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уровня стресса, что негативно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отражается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родителях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оказывает психологическое влияние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 детей,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формирует антисоциальное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вызывающее поведение.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 молодых людей из бедных общин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ограниченные возможности для получения образования и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финансовой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стабильности.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Одновременно, выше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шансы стать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участниками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криминальных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групп.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Когда материальные блага и социальный статус невозможно получить легальным способом, молодые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люди иногда вовлекаются в преступную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деятельность. 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55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7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203204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3672153" y="39912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Трудное поведение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633553" y="1254703"/>
            <a:ext cx="6570499" cy="3909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Бедность и социальная изоляция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3553" y="1810948"/>
            <a:ext cx="7680268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Дети,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живущие в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бедности, часто испытывают чувство беспомощности. Владение оружием, вовлечение в преступные группировки, употребление наркотиков и алкоголя могут уменьшать это чувство. 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Многие люди хотят заслужить уважение и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власть. Один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из путей стать «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известным» 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для более широкого сообщества – через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антисоциальное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поведение.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Слова 17-летней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девушки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: </a:t>
            </a:r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447675"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ru-RU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«</a:t>
            </a:r>
            <a:r>
              <a:rPr lang="ru-RU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Если я чувствую себя </a:t>
            </a:r>
            <a:r>
              <a:rPr lang="ru-RU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униженной </a:t>
            </a:r>
            <a:r>
              <a:rPr lang="ru-RU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не уверена в себе, мне важно </a:t>
            </a:r>
            <a:r>
              <a:rPr lang="ru-RU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почувствовать себя лучше: </a:t>
            </a:r>
            <a:r>
              <a:rPr lang="ru-RU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сделать имя и завоевать уважение. Когда ты достигаешь этого, </a:t>
            </a:r>
            <a:r>
              <a:rPr lang="ru-RU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значит, </a:t>
            </a:r>
            <a:r>
              <a:rPr lang="ru-RU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кто-то другой унижен, и все повторяется снова и </a:t>
            </a:r>
            <a:r>
              <a:rPr lang="ru-RU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снова. Должен </a:t>
            </a:r>
            <a:r>
              <a:rPr lang="ru-RU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быть выход из этого порочного </a:t>
            </a:r>
            <a:r>
              <a:rPr lang="ru-RU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круга, </a:t>
            </a:r>
            <a:r>
              <a:rPr lang="ru-RU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иначе это все будет повторяться </a:t>
            </a:r>
            <a:r>
              <a:rPr lang="ru-RU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бесконечно»</a:t>
            </a:r>
            <a:endParaRPr lang="ru-RU" sz="2000" i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93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7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203204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3672153" y="39912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Трудное поведение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633553" y="1254703"/>
            <a:ext cx="6570499" cy="3909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Дружба и трудное поведение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3553" y="1721068"/>
            <a:ext cx="6068999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Для подростков дружба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одновременно ключевой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риск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потенциальный защитный фактор. 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Молодые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люди – члены криминальных группировок – нуждаются в безопасных отношениях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 сверстниками.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Во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многих исследованиях  молодые люди говорили о желании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произвести впечатление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завоевать уважение друзей,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но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некоторых случаях это может стать причиной противоправного поведения и приобретения оружия. 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Для создания стабильных, безопасных условий для ребёнка перенаправить его от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негативных антисоциальных группировок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более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безопасным сообществам молодых людей. 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5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7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203204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3672153" y="39912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Трудное поведение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633553" y="1254703"/>
            <a:ext cx="6570499" cy="3909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Дружба и трудное поведение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3553" y="1687358"/>
            <a:ext cx="5547791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Исследование, проведенное в </a:t>
            </a: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1999 году, выявило: более вероятно вовлечение в преступные группировки тех молодых людей, 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 которых есть друзья, имевшие проблемы с </a:t>
            </a: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полицией.</a:t>
            </a:r>
            <a:endParaRPr lang="ru-RU" sz="19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Молодые девушки, у которых друзья с антисоциальным поведением, в 6 раз </a:t>
            </a: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чаще 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подвержены вовлечению в преступную деятельность. (</a:t>
            </a:r>
            <a:r>
              <a:rPr lang="ru-RU" sz="1900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Flood-Page</a:t>
            </a:r>
            <a:r>
              <a:rPr lang="ru-RU" sz="1900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900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et</a:t>
            </a:r>
            <a:r>
              <a:rPr lang="ru-RU" sz="1900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900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al</a:t>
            </a:r>
            <a:r>
              <a:rPr lang="ru-RU" sz="1900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2000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). 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Молодым людям, проживающим в густонаселенных городских районах, гораздо сложнее избежать позитивных и негативных последствий общения со сверстниками, поэтому возможность </a:t>
            </a: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их вовлечения 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преступную деятельность возрастает. (</a:t>
            </a:r>
            <a:r>
              <a:rPr lang="ru-RU" sz="1900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Smith</a:t>
            </a:r>
            <a:r>
              <a:rPr lang="ru-RU" sz="1900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900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and</a:t>
            </a:r>
            <a:r>
              <a:rPr lang="ru-RU" sz="1900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900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Bradshaw</a:t>
            </a:r>
            <a:r>
              <a:rPr lang="ru-RU" sz="1900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2005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30070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7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203204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3672153" y="39912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Трудное поведение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633553" y="1254703"/>
            <a:ext cx="6570499" cy="3909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Дружба и трудное поведение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3553" y="2062262"/>
            <a:ext cx="5227751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Молодые люди могут искать  эмоций и дружеского расположения группировок подростков, чтобы избежать скуки. 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Без доступа к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услугам для молодёжи и отсутствия альтернативы они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могут начать проводить время на улице со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сверстниками. 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Такая ситуация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может привести к перениманию и копированию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антисоциального поведения: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употребление алкоголя и наркотиков, обижающего и рискованного поведения. </a:t>
            </a:r>
          </a:p>
        </p:txBody>
      </p:sp>
    </p:spTree>
    <p:extLst>
      <p:ext uri="{BB962C8B-B14F-4D97-AF65-F5344CB8AC3E}">
        <p14:creationId xmlns:p14="http://schemas.microsoft.com/office/powerpoint/2010/main" val="198247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7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4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3672153" y="39912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Трудное поведение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731913" y="1091388"/>
            <a:ext cx="6211824" cy="5455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Ожидания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1914" y="1965223"/>
            <a:ext cx="841208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Как долго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работаете с детьми и подростками и какова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ваша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роль? </a:t>
            </a:r>
          </a:p>
          <a:p>
            <a:pPr marL="457200" indent="-457200"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457200" indent="-457200"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 вы ожидаете от этого курса? </a:t>
            </a:r>
          </a:p>
          <a:p>
            <a:pPr marL="457200" indent="-457200"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457200" indent="-457200"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хотели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бы поменять/улучшить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когда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вернётесь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 своё рабочее место после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семинара? 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35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7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203204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3672153" y="39912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Трудное поведение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633553" y="1254703"/>
            <a:ext cx="6570499" cy="3909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Дружба и трудное поведение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3553" y="1797086"/>
            <a:ext cx="6189005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Дети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детских домах, скорее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всего,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 имеют безопасных привязанностей, что влияет на их социальное и эмоциональное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развитие, вызывающее поведение.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Они больше подвержены различным формам насилия, чем дети, проживающие в семьях. Это повышает возможность проявления трудного поведения. 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Дети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могут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перенимать модель поведения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старших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детей с вызывающим, антисоциальным 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оскорбительным поведением.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Они могут становиться участниками криминальных группировок, чтобы получить чувство включенности и повысить свою самооценку. </a:t>
            </a:r>
          </a:p>
        </p:txBody>
      </p:sp>
    </p:spTree>
    <p:extLst>
      <p:ext uri="{BB962C8B-B14F-4D97-AF65-F5344CB8AC3E}">
        <p14:creationId xmlns:p14="http://schemas.microsoft.com/office/powerpoint/2010/main" val="349439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76225" y="1008063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412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0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664845" y="2317205"/>
            <a:ext cx="78143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en-US" sz="3200" b="1" dirty="0">
                <a:solidFill>
                  <a:srgbClr val="1B195E"/>
                </a:solidFill>
                <a:latin typeface="Arial Black" pitchFamily="34" charset="0"/>
              </a:rPr>
              <a:t>О причинах </a:t>
            </a:r>
            <a:r>
              <a:rPr lang="ru-RU" altLang="en-US" sz="3200" b="1" dirty="0" smtClean="0">
                <a:solidFill>
                  <a:srgbClr val="1B195E"/>
                </a:solidFill>
                <a:latin typeface="Arial Black" pitchFamily="34" charset="0"/>
              </a:rPr>
              <a:t>трудного </a:t>
            </a:r>
            <a:r>
              <a:rPr lang="ru-RU" altLang="en-US" sz="3200" b="1" dirty="0">
                <a:solidFill>
                  <a:srgbClr val="1B195E"/>
                </a:solidFill>
                <a:latin typeface="Arial Black" pitchFamily="34" charset="0"/>
              </a:rPr>
              <a:t>поведения</a:t>
            </a:r>
          </a:p>
        </p:txBody>
      </p:sp>
    </p:spTree>
    <p:extLst>
      <p:ext uri="{BB962C8B-B14F-4D97-AF65-F5344CB8AC3E}">
        <p14:creationId xmlns:p14="http://schemas.microsoft.com/office/powerpoint/2010/main" val="4308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3672151" y="399119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О причинах </a:t>
            </a:r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трудного </a:t>
            </a:r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поведения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11480" y="1204914"/>
            <a:ext cx="6211824" cy="5455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Привязанность и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вызывающее поведение. Вызов для всех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3380992E-00AB-45E2-BC36-6DAC15C80B63}"/>
              </a:ext>
            </a:extLst>
          </p:cNvPr>
          <p:cNvSpPr txBox="1">
            <a:spLocks/>
          </p:cNvSpPr>
          <p:nvPr/>
        </p:nvSpPr>
        <p:spPr>
          <a:xfrm>
            <a:off x="731913" y="4935893"/>
            <a:ext cx="5581802" cy="1642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Для вас, как для сотрудников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Может быть пугающим – риск возможного физического насилия, психологические и эмоциональные стрессы, связанные с работой с вызывающим поведением.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1914" y="1947284"/>
            <a:ext cx="7438593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Для ребёнка</a:t>
            </a: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Может привести к значительным нежелательным последствиям - разрыв отношений, нарушения в образовательном процессе, ответные действия и насилие со стороны других людей, постоянный ущерб самооценке</a:t>
            </a:r>
            <a:endParaRPr lang="ru-RU" dirty="0"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31914" y="3649228"/>
            <a:ext cx="7438593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Arial" pitchFamily="34" charset="0"/>
              </a:rPr>
              <a:t>Для других детей </a:t>
            </a: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Может быть пугающим, расстраивающим и огорчающим для тех, на кого вызывающее поведение направлено </a:t>
            </a:r>
          </a:p>
        </p:txBody>
      </p:sp>
    </p:spTree>
    <p:extLst>
      <p:ext uri="{BB962C8B-B14F-4D97-AF65-F5344CB8AC3E}">
        <p14:creationId xmlns:p14="http://schemas.microsoft.com/office/powerpoint/2010/main" val="348368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650561" y="447973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Привязанность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11480" y="1204913"/>
            <a:ext cx="7329818" cy="4279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Почему привязанность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важна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для понимания?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720402" y="1829707"/>
            <a:ext cx="6221574" cy="4717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Наиболее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важная способность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человечества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- формировать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поддерживать отношения.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Они необходимы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для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каждого,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чтобы выживать, учиться, работать и любить.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Способность и желание формировать эмоциональные отношения связаны с организацией и функционированием определенных частей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мозга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Системы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мозга,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которые позволяют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формировать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поддерживать эмоциональные отношения, развиваются в младенчестве и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первые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годы жизни.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Петля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взаимной позитивной обратной связи между матерью/основным опекуном и младенцем – это условное «место», где формируется и развивается привязанность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59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693922" y="394877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Привязанность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11480" y="1204913"/>
            <a:ext cx="7329818" cy="4279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Почему привязанность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важна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для понимания?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669259" y="1829706"/>
            <a:ext cx="6079013" cy="4869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Первые 3 года жизни:</a:t>
            </a:r>
          </a:p>
          <a:p>
            <a:pPr marL="539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Tx/>
              <a:buChar char="-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мозг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развивается до 90%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взрослого размера</a:t>
            </a:r>
          </a:p>
          <a:p>
            <a:pPr marL="539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Tx/>
              <a:buChar char="-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начинают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функционировать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системы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структуры, отвечающие за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дальнейшее эмоциональное,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поведенческие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социальные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физиологические функции взрослого.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 состояние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молодых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людей накладываются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перенесённые потери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травмы – и они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ведут себя так, как мы считаем сложным или вызывающим!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Хорошая новость. Всё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больше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исследований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свидетельствуют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замещающий опыт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 более позднем этапе жизни может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исправить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некоторые повреждения.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Возможное улучшение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потребует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длительного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времени, стойкости, терпения и  приверженности.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410142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5029200" y="447973"/>
            <a:ext cx="39776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Привязанность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48802" y="1204913"/>
            <a:ext cx="5746724" cy="4279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Безопасная (надежная) привязанность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659929" y="1988328"/>
            <a:ext cx="5955476" cy="4020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Надёжная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привязанность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= неизменно теплая, чувственная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гармоничная забота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 того, кто с ними общается.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Выработка внутренних рабочих моделей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взаимодействия с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людьми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которые о них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заботятся. Дети считают, что способны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добиваться от своего окружения всего,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чего хотят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Позитивный, оптимистичный взгляд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жизнь = стабильная дружба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повышение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самооценки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 Дети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знают как справляться со своими чувствами и выражать их. </a:t>
            </a:r>
          </a:p>
        </p:txBody>
      </p:sp>
    </p:spTree>
    <p:extLst>
      <p:ext uri="{BB962C8B-B14F-4D97-AF65-F5344CB8AC3E}">
        <p14:creationId xmlns:p14="http://schemas.microsoft.com/office/powerpoint/2010/main" val="393897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4809744" y="472305"/>
            <a:ext cx="41317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Привязанность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48802" y="1204913"/>
            <a:ext cx="8018542" cy="4279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Амбивалентная (сопротивляющаяся) привязанность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632496" y="2134632"/>
            <a:ext cx="6051767" cy="402058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 сигналы детей первичный опекун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реагирует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непредсказуемо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Выработка внутренней рабочей модели – другим нельзя доверять, т.к. нет возможности полагаться на опекуна. Дети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 способны самостоятельно получить то, что им нужно.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Воспринимаются часто как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назойливые, зависимые и требовательные.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Низкая самооценка = легкая мишень для издевательств. Часто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злы, тревожны, импульсивны и легко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фрустрируемы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07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14569" y="424933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Привязанность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48802" y="1204913"/>
            <a:ext cx="8018542" cy="4279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Избегающая привязанность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641641" y="1985154"/>
            <a:ext cx="5969472" cy="4325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Первичный опекун отвергает. Он зол, раздражителен, враждебен.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Дети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считают себя недостойными любви и не верят, что другие люди будут им доступны.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Для защиты от неприятия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отключают свои чувства и действуют так,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будто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им все равно.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жестким фасадом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испытывают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боль,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грусть, сердятся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 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«Бей первым, прежде чем они смогут причинить тебе боль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». Ведут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себя агрессивно, быстро наносят удар, чтобы предотвратить возможный и пугающий,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чаще только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ожидаемый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ответ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 стороны окружающих. </a:t>
            </a:r>
          </a:p>
        </p:txBody>
      </p:sp>
    </p:spTree>
    <p:extLst>
      <p:ext uri="{BB962C8B-B14F-4D97-AF65-F5344CB8AC3E}">
        <p14:creationId xmlns:p14="http://schemas.microsoft.com/office/powerpoint/2010/main" val="334064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5440679" y="462738"/>
            <a:ext cx="34747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Привязанность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48802" y="1175384"/>
            <a:ext cx="8018542" cy="4279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Дезорганизованная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привязанность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641641" y="1719072"/>
            <a:ext cx="5612855" cy="46908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Собственные серьезные проблемы у первичного опекуна –психическое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заболевание, тяжелая депрессия,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наркомания,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алкогольная зависимость. 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Часто жестокое обращение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 ребёнком.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Иногда опекун испуган, неспособен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управлять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жизнью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иногда пугающий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сердитый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враждебный. 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Опекун одновременно источник «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опасности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+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безопасности», «тревоги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+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комфорта».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Внутренняя рабочая модель: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нельзя доверять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людям,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заботиться о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них,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организовывать их мир. 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Дети печальны,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тревожны,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 плохими социальными навыками, самоконтролем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способностью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терпеть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фрустрацию. Нет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структурированной стратегии борьбы со стрессом или сильными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эмоциями. Свойственны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хаотические, непредсказуемые эмоции и реакции.</a:t>
            </a:r>
          </a:p>
        </p:txBody>
      </p:sp>
    </p:spTree>
    <p:extLst>
      <p:ext uri="{BB962C8B-B14F-4D97-AF65-F5344CB8AC3E}">
        <p14:creationId xmlns:p14="http://schemas.microsoft.com/office/powerpoint/2010/main" val="361165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668849" y="378944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Привязанность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48802" y="1175384"/>
            <a:ext cx="8018542" cy="4279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Как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нам помогает понимание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привязанности?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641641" y="1770648"/>
            <a:ext cx="5768303" cy="4694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Возможность видеть ситуацию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за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рамками вызывающего поведения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позиции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жизненного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опыта детей и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травматических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событий (потери, разделения и переходы).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Сохранение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эмпатии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 общении с молодым человеком, несмотря на его поведение.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Способность понять: такое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поведение имеет глубинные причины и не является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виной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Эмоциональные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поведенческие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стратегии дети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используют для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своей защиты и выживания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до настоящего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времени. Такие стратегии создают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для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детей угрозу быть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отвергнутыми и подвергаться насилию.</a:t>
            </a:r>
          </a:p>
        </p:txBody>
      </p:sp>
    </p:spTree>
    <p:extLst>
      <p:ext uri="{BB962C8B-B14F-4D97-AF65-F5344CB8AC3E}">
        <p14:creationId xmlns:p14="http://schemas.microsoft.com/office/powerpoint/2010/main" val="294892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7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203204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3672153" y="39912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Трудное поведение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731913" y="1091388"/>
            <a:ext cx="6211824" cy="5455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Это важно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1913" y="1919504"/>
            <a:ext cx="8223366" cy="2759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0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Каждая жалоба ребёнка должна восприниматься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всерьёз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457200" indent="-457200">
              <a:spcAft>
                <a:spcPts val="10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Всё, что говорит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ребёнок,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должно оставаться конфиденциальным</a:t>
            </a:r>
          </a:p>
          <a:p>
            <a:pPr marL="457200" indent="-457200">
              <a:spcAft>
                <a:spcPts val="10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Взрослые всегда знают, что лучше для детей </a:t>
            </a:r>
          </a:p>
          <a:p>
            <a:pPr marL="457200" indent="-457200">
              <a:spcAft>
                <a:spcPts val="10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Трудное поведение ребёнка - это форма передачи важной информации взрослым  </a:t>
            </a:r>
          </a:p>
          <a:p>
            <a:pPr marL="457200" indent="-457200">
              <a:spcAft>
                <a:spcPts val="10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Реакция на трудное поведение всегда должна иметь определённые последствия</a:t>
            </a:r>
          </a:p>
        </p:txBody>
      </p:sp>
    </p:spTree>
    <p:extLst>
      <p:ext uri="{BB962C8B-B14F-4D97-AF65-F5344CB8AC3E}">
        <p14:creationId xmlns:p14="http://schemas.microsoft.com/office/powerpoint/2010/main" val="4379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2635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Вызывающее поведение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48802" y="1106487"/>
            <a:ext cx="8018542" cy="4662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Обычная реакция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на вызывающее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поведение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623525" y="1737360"/>
            <a:ext cx="5621827" cy="50749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+mj-lt"/>
              <a:buAutoNum type="arabicPeriod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Назовите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виды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поведения, которые вы считаете вызывающими (индивидуально).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+mj-lt"/>
              <a:buAutoNum type="arabicPeriod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Расположите их в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порядке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 наиболее вызывающих к наименее вызывающим.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+mj-lt"/>
              <a:buAutoNum type="arabicPeriod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Перечислите, какие реакции у вас могут вызвать такие виды поведения? (</a:t>
            </a:r>
            <a:r>
              <a:rPr lang="ru-RU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Будьте честны: подумайте, </a:t>
            </a:r>
            <a:r>
              <a:rPr lang="ru-RU" sz="1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когда ваши личные чувства могут стать </a:t>
            </a:r>
            <a:r>
              <a:rPr lang="ru-RU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помехой – все мы люди)</a:t>
            </a:r>
            <a:endParaRPr lang="ru-RU" sz="1800" i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+mj-lt"/>
              <a:buAutoNum type="arabicPeriod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Подумайте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 реакции других людей на вызывающее поведение, которую вы наблюдали и с которой не согласны. 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+mj-lt"/>
              <a:buAutoNum type="arabicPeriod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Определите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перечислите профессиональные реакции. </a:t>
            </a:r>
          </a:p>
          <a:p>
            <a:pPr marL="357188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None/>
            </a:pPr>
            <a:r>
              <a:rPr lang="ru-RU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Можно </a:t>
            </a:r>
            <a:r>
              <a:rPr lang="ru-RU" sz="1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назвать 2 или 3 специфических вида вызывающего поведения и указать полезную реакцию для каждого из них.</a:t>
            </a:r>
          </a:p>
        </p:txBody>
      </p:sp>
    </p:spTree>
    <p:extLst>
      <p:ext uri="{BB962C8B-B14F-4D97-AF65-F5344CB8AC3E}">
        <p14:creationId xmlns:p14="http://schemas.microsoft.com/office/powerpoint/2010/main" val="313846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05425" y="41399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Вызывающее поведение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48802" y="1106487"/>
            <a:ext cx="8018542" cy="4662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Реагирование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на вызывающее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поведение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623525" y="1737360"/>
            <a:ext cx="5621827" cy="34747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Спокойное, вдумчивое, осознанное,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действительное. Понятное и честное. 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центре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потребности ребёнка: в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безопасности,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внимании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потребности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быть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услышанным, воспринятым и понятым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Общение на языке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ребёнка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проверка того, что именно вы оба понимаете в данный момент.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Демонстрирование </a:t>
            </a:r>
            <a:r>
              <a:rPr lang="ru-RU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неугрожающей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физической позы и неосуждающего отношения.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Активно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слушание, теплота и эмпатия.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2451" y="5327023"/>
            <a:ext cx="3770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solidFill>
                  <a:srgbClr val="C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!</a:t>
            </a:r>
            <a:endParaRPr lang="ru-RU" sz="5400" dirty="0">
              <a:solidFill>
                <a:srgbClr val="C00000"/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002629" y="5330952"/>
            <a:ext cx="3886199" cy="919401"/>
            <a:chOff x="929477" y="5705915"/>
            <a:chExt cx="3886199" cy="919401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929477" y="5705915"/>
              <a:ext cx="3886199" cy="919401"/>
            </a:xfrm>
            <a:prstGeom prst="roundRect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358775" defTabSz="685800">
                <a:spcAft>
                  <a:spcPts val="1200"/>
                </a:spcAft>
                <a:buClr>
                  <a:srgbClr val="0070C0"/>
                </a:buClr>
              </a:pPr>
              <a:r>
                <a:rPr lang="ru-RU" sz="2000" b="1" dirty="0">
                  <a:solidFill>
                    <a:schemeClr val="accent1">
                      <a:lumMod val="50000"/>
                    </a:schemeClr>
                  </a:solidFill>
                </a:rPr>
                <a:t>эмпатия/сопереживание </a:t>
              </a:r>
              <a:r>
                <a:rPr lang="ru-RU" sz="2800" b="1" dirty="0">
                  <a:solidFill>
                    <a:schemeClr val="accent1">
                      <a:lumMod val="50000"/>
                    </a:schemeClr>
                  </a:solidFill>
                </a:rPr>
                <a:t> =  </a:t>
              </a:r>
              <a:r>
                <a:rPr lang="ru-RU" sz="2000" b="1" dirty="0" smtClean="0">
                  <a:solidFill>
                    <a:schemeClr val="accent1">
                      <a:lumMod val="50000"/>
                    </a:schemeClr>
                  </a:solidFill>
                </a:rPr>
                <a:t>симпатия/сочувствие</a:t>
              </a:r>
              <a:endParaRPr lang="ru-RU" sz="20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 flipH="1">
              <a:off x="4374725" y="5858999"/>
              <a:ext cx="130120" cy="30661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970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Изображение 12" descr="лого_син-01.eps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3778577" y="447974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err="1">
                <a:solidFill>
                  <a:srgbClr val="1B195E"/>
                </a:solidFill>
                <a:latin typeface="Arial" charset="0"/>
              </a:rPr>
              <a:t>Брене</a:t>
            </a:r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 Браун об </a:t>
            </a:r>
            <a:r>
              <a:rPr lang="ru-RU" altLang="ru-RU" sz="2400" b="1" dirty="0" err="1">
                <a:solidFill>
                  <a:srgbClr val="1B195E"/>
                </a:solidFill>
                <a:latin typeface="Arial" charset="0"/>
              </a:rPr>
              <a:t>Эмпатии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pic>
        <p:nvPicPr>
          <p:cNvPr id="3" name="Эмпатия и сочувствие. РУССКАЯ ОЗВУЧ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3888" y="1353312"/>
            <a:ext cx="8648194" cy="486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1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60289" y="435614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Построение отношений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896858" y="1018371"/>
            <a:ext cx="3126502" cy="3385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Структурируйте день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96858" y="1274629"/>
            <a:ext cx="70587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4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Создайте баланс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 свободным временем</a:t>
            </a: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896858" y="1604363"/>
            <a:ext cx="4598686" cy="3368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Дайте представление о плане дня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25384" y="1924653"/>
            <a:ext cx="8073406" cy="636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4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Помогите узнать, чего ожидать – это поможет уменьшить беспокойство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Расскажите, кто будет с молодыми людьми в определённое время</a:t>
            </a:r>
            <a:endParaRPr lang="ru-RU" sz="1600" dirty="0">
              <a:latin typeface="+mj-l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896858" y="2553625"/>
            <a:ext cx="5686822" cy="3934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Привлеките к планированию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96858" y="2904418"/>
            <a:ext cx="8073406" cy="112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4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Есть ли то, что молодые люди любят делать? Что, по их мнению, они могут делать хорошо?</a:t>
            </a:r>
          </a:p>
          <a:p>
            <a:pPr marL="285750" indent="-285750">
              <a:spcAft>
                <a:spcPts val="4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 нельзя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обсуждать (ходить в школу надо) и что можно обсуждать (что хотят делать после школы)?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896858" y="4024154"/>
            <a:ext cx="5686822" cy="3934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Интересуйтесь жизнью личности</a:t>
            </a:r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896858" y="5113148"/>
            <a:ext cx="5686822" cy="3934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Проводите время вместе, за общими делами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96858" y="4410472"/>
            <a:ext cx="8073406" cy="636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4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Симпатии и антипатии: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еда, музыка, телевидение и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др.</a:t>
            </a:r>
          </a:p>
          <a:p>
            <a:pPr marL="285750" indent="-285750">
              <a:spcAft>
                <a:spcPts val="4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Интересы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хобби, кто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важен – члены семьи, друзья и др.</a:t>
            </a:r>
            <a:endParaRPr lang="ru-RU" sz="1600" dirty="0">
              <a:latin typeface="+mj-l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96858" y="5494683"/>
            <a:ext cx="8073406" cy="112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4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Повседневные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дела, домашние задания,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игры, спорт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все,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чтобы выявлять навыки и обучать, иметь возможность хвалить.</a:t>
            </a:r>
          </a:p>
          <a:p>
            <a:pPr marL="285750" indent="-285750">
              <a:spcAft>
                <a:spcPts val="4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Находите способы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показать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- их ценят, они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способны чего-то достигать, даже если это кажется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незначительным</a:t>
            </a:r>
            <a:endParaRPr lang="ru-RU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3714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860873" y="447973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Построение отношений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48802" y="1106487"/>
            <a:ext cx="8018542" cy="4662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Говорите и слушайте, интересуйтесь личностью!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660101" y="1819656"/>
            <a:ext cx="5758987" cy="43891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Веселитесь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находите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то, над чем можно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смеяться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вместе –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цепляйтесь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за этот опыт, когда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столкнётесь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 вызывающим поведением.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Будьте эмпатичными, неосуждающими, принимайте целиком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даже вызывающее поведение!  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Для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постепенного выстраивания доверия потребуется много времени. Пусть молодой человек движется в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собственном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темпе и сохраняет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физическую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коммуникативную или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эмоциональную дистанцию, пока не будет готов делиться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</a:t>
            </a:r>
            <a:r>
              <a:rPr lang="ru-RU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льшим.</a:t>
            </a:r>
          </a:p>
        </p:txBody>
      </p:sp>
    </p:spTree>
    <p:extLst>
      <p:ext uri="{BB962C8B-B14F-4D97-AF65-F5344CB8AC3E}">
        <p14:creationId xmlns:p14="http://schemas.microsoft.com/office/powerpoint/2010/main" val="122770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860873" y="447973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Построение отношений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48802" y="1106487"/>
            <a:ext cx="8018542" cy="4662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Подумайте о виде привязанности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552451" y="1671191"/>
            <a:ext cx="6160405" cy="478447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Интересуйтесь жизненным опытом:</a:t>
            </a:r>
          </a:p>
          <a:p>
            <a:pPr marL="447675" indent="-173038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Tx/>
              <a:buChar char="-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прочитайте историю, если она доступна</a:t>
            </a:r>
          </a:p>
          <a:p>
            <a:pPr marL="447675" indent="-173038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Tx/>
              <a:buChar char="-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проявляйте любопытство по поводу планов на будущее </a:t>
            </a:r>
          </a:p>
          <a:p>
            <a:pPr marL="447675" indent="-173038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Tx/>
              <a:buChar char="-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понимают ли они, почему находятся на попечении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Назовите и признайте чувства молодых людей вместе с ними, чтобы они видели – вы пытаетесь их понять:</a:t>
            </a:r>
          </a:p>
          <a:p>
            <a:pPr marL="447675" indent="-173038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Tx/>
              <a:buChar char="-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Я вижу, что ты чувствуешь (считывайте по выражению лица и языку тела) </a:t>
            </a:r>
          </a:p>
          <a:p>
            <a:pPr marL="447675" indent="-173038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Tx/>
              <a:buChar char="-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Мне интересно, чувствуешь ли ты...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Будьте готовы учить пониманию чувств и дать язык для их обозначения: </a:t>
            </a:r>
          </a:p>
          <a:p>
            <a:pPr marL="447675" indent="-173038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Tx/>
              <a:buChar char="-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большинство знают «гнев», который маскирует грусть и страх</a:t>
            </a:r>
          </a:p>
          <a:p>
            <a:pPr marL="447675" indent="-173038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Tx/>
              <a:buChar char="-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испытывают трудности с распознаванием чувств такого же масштаба – разочарование, фрустрация, раздражение, ярость. 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Покажите, что вы можете быть с ними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хорошие времена,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когда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они демонстрируют вызывающее поведение (если это безопасно, конечно!)</a:t>
            </a:r>
          </a:p>
        </p:txBody>
      </p:sp>
    </p:spTree>
    <p:extLst>
      <p:ext uri="{BB962C8B-B14F-4D97-AF65-F5344CB8AC3E}">
        <p14:creationId xmlns:p14="http://schemas.microsoft.com/office/powerpoint/2010/main" val="258718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860873" y="447973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Построение отношений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48802" y="1069911"/>
            <a:ext cx="8018542" cy="4662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Что важно при построении отношений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552451" y="1479167"/>
            <a:ext cx="6415277" cy="501307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21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Безусловное тепло, признательность, любовь, последовательный подход во взаимодействии </a:t>
            </a:r>
            <a:r>
              <a:rPr lang="ru-RU" sz="21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и </a:t>
            </a:r>
            <a:r>
              <a:rPr lang="ru-RU" sz="21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коммуникации</a:t>
            </a:r>
            <a:endParaRPr lang="ru-RU" sz="21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21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Осознание разницы </a:t>
            </a:r>
            <a:r>
              <a:rPr lang="ru-RU" sz="21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между </a:t>
            </a:r>
            <a:r>
              <a:rPr lang="ru-RU" sz="21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сопротивлением </a:t>
            </a:r>
            <a:r>
              <a:rPr lang="ru-RU" sz="21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и реагированием </a:t>
            </a:r>
            <a:r>
              <a:rPr lang="ru-RU" sz="21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в </a:t>
            </a:r>
            <a:r>
              <a:rPr lang="ru-RU" sz="21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ответ на поведение:</a:t>
            </a:r>
          </a:p>
          <a:p>
            <a:pPr marL="447675" indent="-173038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Tx/>
              <a:buChar char="-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чего молодой человек от вас хочет в данное время? </a:t>
            </a:r>
            <a:endParaRPr lang="ru-RU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447675" indent="-173038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Tx/>
              <a:buChar char="-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неправильная реакция наносит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ущерб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отношениям ИЛИ подтверждает отрицательные мысли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молодых людей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 себе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21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Выявление причины поведения конкретного человека – на первом месте люди, а не типы поведения: </a:t>
            </a:r>
            <a:endParaRPr lang="ru-RU" sz="21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marL="447675" indent="-173038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Tx/>
              <a:buChar char="-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приобретенное поведение? Какой потребностью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вызвано?</a:t>
            </a:r>
          </a:p>
          <a:p>
            <a:pPr marL="447675" indent="-173038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Tx/>
              <a:buChar char="-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даёт ли результат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- вознаграждение,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которое молодой человек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получает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 такого поведения (внимание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или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то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чего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добивался)? 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21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Соотнесение эмоционального и фактического возраста: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иногда дети ведут себя в соответствии с психологическим возрастом, который может быть ниже хронологического (истерическая вспышка гнева страшнее в 15-летнем теле)</a:t>
            </a:r>
          </a:p>
        </p:txBody>
      </p:sp>
    </p:spTree>
    <p:extLst>
      <p:ext uri="{BB962C8B-B14F-4D97-AF65-F5344CB8AC3E}">
        <p14:creationId xmlns:p14="http://schemas.microsoft.com/office/powerpoint/2010/main" val="149725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735697" y="46383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Построение отношений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48802" y="1106487"/>
            <a:ext cx="8018542" cy="4662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ТРУДНОЕ ПОВЕДЕНИЕ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48802" y="1623269"/>
            <a:ext cx="6509782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4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может быть связано с отсутствием сдерживания и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приобретённой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способности управлять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собой</a:t>
            </a:r>
          </a:p>
          <a:p>
            <a:pPr marL="285750" indent="-285750">
              <a:spcAft>
                <a:spcPts val="4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переучивание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требует времени, бесконечного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терпения, </a:t>
            </a:r>
          </a:p>
          <a:p>
            <a:pPr marL="285750" indent="-285750">
              <a:spcAft>
                <a:spcPts val="4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необходимо учить управлять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чувствами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по-другому: техника дыхания, 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прогулка и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разговор,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боксерская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груша.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48802" y="3345329"/>
            <a:ext cx="8018542" cy="4662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ВЫЗЫВАЮЩЕЕ ПОВЕДЕНИЕ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48802" y="3933033"/>
            <a:ext cx="657379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4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может быть следствием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фрустрации из-за слабой способности выражать желания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чувства обычным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способом</a:t>
            </a:r>
          </a:p>
          <a:p>
            <a:pPr marL="285750" indent="-285750">
              <a:spcAft>
                <a:spcPts val="4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выражение чувств через агрессию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или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другие формы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вызывающего поведения. </a:t>
            </a: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spcAft>
                <a:spcPts val="4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молодого человека могут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быть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предвзятые представления о вашей готовности слушать и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понимать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особенно если взрослые не делали этого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раньше</a:t>
            </a:r>
          </a:p>
          <a:p>
            <a:pPr marL="285750" indent="-285750">
              <a:spcAft>
                <a:spcPts val="4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отличается от поведения тех, кто понимает: агрессивное или пугающее поведение позволяет получить желаемое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81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03082" y="1106486"/>
            <a:ext cx="8018542" cy="6599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Для преодоления последствий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приобретенного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поведения детям нужны взрослые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552451" y="2305401"/>
            <a:ext cx="5180837" cy="3749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Умение управлять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своими чувствами и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реакциями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 поведение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ребенка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Способность не отвечать гневом на гнев : нельзя нагнетать ситуацию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для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детей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которые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уже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страдают от низкой самооценки и низкого уровня веры в себя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Наше поведение и реагирование – ролевое моделирование: как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справляться с трудностями и сохранять адекватную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оценку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3788773" y="447974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Построение отношений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18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832454" y="447974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Построение отношений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48802" y="1106487"/>
            <a:ext cx="8018542" cy="4662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Что нужно помнить о моделях поведения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448802" y="1671191"/>
            <a:ext cx="6188755" cy="501307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21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Поведенческие модели привязанности «включаются» страхом и опасностью, а «отключаются» </a:t>
            </a:r>
            <a:r>
              <a:rPr lang="ru-RU" sz="21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безопасностью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(так это выглядит с позиции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ребёнка,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обычно дети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знают об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этом)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21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Дети с небольшим опытом безопасности, в </a:t>
            </a:r>
            <a:r>
              <a:rPr lang="ru-RU" sz="21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т.ч</a:t>
            </a:r>
            <a:r>
              <a:rPr lang="ru-RU" sz="21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. </a:t>
            </a:r>
            <a:r>
              <a:rPr lang="ru-RU" sz="21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для своих </a:t>
            </a:r>
            <a:r>
              <a:rPr lang="ru-RU" sz="21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чувств, </a:t>
            </a:r>
            <a:r>
              <a:rPr lang="ru-RU" sz="21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выработали модели поведения, заставляющие взрослых </a:t>
            </a:r>
            <a:r>
              <a:rPr lang="ru-RU" sz="21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присутствовать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(даже если это вызывает негодование)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21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Последовательность </a:t>
            </a:r>
            <a:r>
              <a:rPr lang="ru-RU" sz="21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и предсказуемость со временем </a:t>
            </a:r>
            <a:r>
              <a:rPr lang="ru-RU" sz="21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продемонстрируют </a:t>
            </a:r>
            <a:r>
              <a:rPr lang="ru-RU" sz="21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и научит </a:t>
            </a:r>
            <a:r>
              <a:rPr lang="ru-RU" sz="21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детей  </a:t>
            </a:r>
            <a:r>
              <a:rPr lang="ru-RU" sz="21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– такие модели </a:t>
            </a:r>
            <a:r>
              <a:rPr lang="ru-RU" sz="21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будут </a:t>
            </a:r>
            <a:r>
              <a:rPr lang="ru-RU" sz="21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становиться </a:t>
            </a:r>
            <a:r>
              <a:rPr lang="ru-RU" sz="21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всё </a:t>
            </a:r>
            <a:r>
              <a:rPr lang="ru-RU" sz="21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менее </a:t>
            </a:r>
            <a:r>
              <a:rPr lang="ru-RU" sz="21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необходимыми. </a:t>
            </a:r>
            <a:endParaRPr lang="ru-RU" sz="21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marL="447675" indent="-173038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Tx/>
              <a:buChar char="-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Зависимость детей от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сложных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вызывающих способов </a:t>
            </a:r>
            <a:r>
              <a:rPr lang="ru-RU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совладания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с собой будет уменьшаться по мере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роста доверия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ощущения безопасности.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21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Внутренняя рабочая модель </a:t>
            </a:r>
            <a:r>
              <a:rPr lang="ru-RU" sz="21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ребёнка </a:t>
            </a:r>
            <a:r>
              <a:rPr lang="ru-RU" sz="21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предсказывает враждебность или отвержение </a:t>
            </a:r>
            <a:r>
              <a:rPr lang="ru-RU" sz="21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как прямой результат конфликта. </a:t>
            </a:r>
          </a:p>
          <a:p>
            <a:pPr marL="447675" indent="-173038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Tx/>
              <a:buChar char="-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это ребёнок знает,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это удобно и знакомо, хотя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вызывает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боль и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страдания </a:t>
            </a:r>
          </a:p>
          <a:p>
            <a:pPr marL="447675" indent="-173038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Tx/>
              <a:buChar char="-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сталкиваясь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 событиями,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дети часто создают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/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воссоздают модель,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чтобы запустить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знакомые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ощущения</a:t>
            </a:r>
          </a:p>
        </p:txBody>
      </p:sp>
    </p:spTree>
    <p:extLst>
      <p:ext uri="{BB962C8B-B14F-4D97-AF65-F5344CB8AC3E}">
        <p14:creationId xmlns:p14="http://schemas.microsoft.com/office/powerpoint/2010/main" val="362515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412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859536" y="2166521"/>
            <a:ext cx="801014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en-US" sz="3200" b="1" dirty="0">
                <a:solidFill>
                  <a:srgbClr val="1B195E"/>
                </a:solidFill>
                <a:latin typeface="Arial Black" pitchFamily="34" charset="0"/>
              </a:rPr>
              <a:t>Подросток:</a:t>
            </a:r>
          </a:p>
          <a:p>
            <a:pPr algn="ctr"/>
            <a:r>
              <a:rPr lang="ru-RU" altLang="en-US" sz="3200" b="1" dirty="0">
                <a:solidFill>
                  <a:srgbClr val="1B195E"/>
                </a:solidFill>
                <a:latin typeface="Arial Black" pitchFamily="34" charset="0"/>
              </a:rPr>
              <a:t>Влияние подросткового периода на детей</a:t>
            </a:r>
          </a:p>
        </p:txBody>
      </p:sp>
    </p:spTree>
    <p:extLst>
      <p:ext uri="{BB962C8B-B14F-4D97-AF65-F5344CB8AC3E}">
        <p14:creationId xmlns:p14="http://schemas.microsoft.com/office/powerpoint/2010/main" val="70131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476234" y="2015040"/>
            <a:ext cx="2394982" cy="4651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Зоны внимания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622539" y="2482384"/>
            <a:ext cx="5567950" cy="4192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Дети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будут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тестировать новые отношения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Будьте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готовы объяснять и поддерживать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реалистичные ожидания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Примите,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дети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будут часто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прибегать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 привычным моделям поведения «по умолчанию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»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Обратите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внимание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 небольшие улучшения 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признайте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их вместе ребёнком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: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«ты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потерял самообладание, но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быстро успокоился»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Признание прогресса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важно для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укрепления доверия и уверенности в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себе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3769433" y="447974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Построение отношений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6234" y="1142220"/>
            <a:ext cx="82014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Задача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: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уменьшить нежелательное поведение и ответить на неудовлетворенные первичные потребности,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помочь ребёнку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испытать другой вид взаимоотношений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521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476234" y="1521589"/>
            <a:ext cx="6080014" cy="43305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Восприятие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взрослых как ненадежных или невосприимчивых 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Неумение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найти правильные слова или неуверенности 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Считают себя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недостойными занимать чье-то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время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Считают свои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проблемы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настолько необычными, серьёзными, безумными, печальными, что никто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 сможет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помочь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None/>
            </a:pP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Опыт взаимодействия с вами поможет им обратиться к помощи, если вы: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Уделяете внимание молодому человеку, серьёзно воспринимаете обеспокоенность, находитесь рядом в трудное время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Помогаете молодым людям осознать, что вам можно доверять, продолжаете поддерживать контакт, даже когда молодые люди проверяют вас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3719434" y="464103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Построение отношений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6234" y="1059924"/>
            <a:ext cx="7771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Сложности молодых людей в обращении за помощью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18176" y="5747630"/>
            <a:ext cx="7813175" cy="715089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 defTabSz="685800">
              <a:spcAft>
                <a:spcPts val="1200"/>
              </a:spcAft>
              <a:buClr>
                <a:srgbClr val="0070C0"/>
              </a:buClr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Опыт общения с вами может стать ступенью эмоционального развития для молодого человека</a:t>
            </a:r>
          </a:p>
        </p:txBody>
      </p:sp>
    </p:spTree>
    <p:extLst>
      <p:ext uri="{BB962C8B-B14F-4D97-AF65-F5344CB8AC3E}">
        <p14:creationId xmlns:p14="http://schemas.microsoft.com/office/powerpoint/2010/main" val="396827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 вправо 4"/>
          <p:cNvSpPr/>
          <p:nvPr/>
        </p:nvSpPr>
        <p:spPr>
          <a:xfrm>
            <a:off x="584782" y="1461422"/>
            <a:ext cx="8481821" cy="4943221"/>
          </a:xfrm>
          <a:prstGeom prst="rightArrow">
            <a:avLst>
              <a:gd name="adj1" fmla="val 81405"/>
              <a:gd name="adj2" fmla="val 5640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3783476" y="447974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Сдерживание </a:t>
            </a:r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тревоги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74117" y="1142219"/>
            <a:ext cx="40957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Молодые люди с проблемами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76233" y="2432138"/>
            <a:ext cx="3891533" cy="2468880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 anchor="ctr">
            <a:noAutofit/>
          </a:bodyPr>
          <a:lstStyle/>
          <a:p>
            <a:pPr defTabSz="685800">
              <a:spcAft>
                <a:spcPts val="1200"/>
              </a:spcAft>
              <a:buClr>
                <a:srgbClr val="0070C0"/>
              </a:buClr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Состояния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подавляющей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тревоги, вплоть до невозможности нормально функционировать</a:t>
            </a:r>
          </a:p>
          <a:p>
            <a:pPr defTabSz="685800">
              <a:spcAft>
                <a:spcPts val="1200"/>
              </a:spcAft>
              <a:buClr>
                <a:srgbClr val="0070C0"/>
              </a:buClr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Гнев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стыд,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вина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или неадекватность,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поиск подсказки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намёка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- как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 их воспринимаете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181501" y="1142218"/>
            <a:ext cx="37308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Первые реакции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020801" y="1856746"/>
            <a:ext cx="3891533" cy="1809832"/>
          </a:xfrm>
          <a:prstGeom prst="roundRect">
            <a:avLst/>
          </a:prstGeom>
          <a:ln>
            <a:solidFill>
              <a:srgbClr val="C00000"/>
            </a:solidFill>
          </a:ln>
        </p:spPr>
        <p:txBody>
          <a:bodyPr wrap="square" anchor="ctr">
            <a:noAutofit/>
          </a:bodyPr>
          <a:lstStyle/>
          <a:p>
            <a:pPr defTabSz="685800">
              <a:spcAft>
                <a:spcPts val="1200"/>
              </a:spcAft>
              <a:buClr>
                <a:srgbClr val="0070C0"/>
              </a:buClr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Шок, отрицательная реакция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–отторжение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расцениваются как ваша неспособность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слышать о проблеме. Подтверждение опасений, негативных чувств к себе,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усиление угнетённого состояния,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отчаяния.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020801" y="3914744"/>
            <a:ext cx="3891533" cy="1864263"/>
          </a:xfrm>
          <a:prstGeom prst="roundRect">
            <a:avLst/>
          </a:prstGeom>
          <a:ln>
            <a:solidFill>
              <a:srgbClr val="00B050"/>
            </a:solidFill>
          </a:ln>
        </p:spPr>
        <p:txBody>
          <a:bodyPr wrap="square" anchor="ctr">
            <a:noAutofit/>
          </a:bodyPr>
          <a:lstStyle/>
          <a:p>
            <a:pPr defTabSz="685800">
              <a:spcAft>
                <a:spcPts val="1200"/>
              </a:spcAft>
              <a:buClr>
                <a:srgbClr val="0070C0"/>
              </a:buClr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Спокойствие, сопереживание,  забота - помогут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испытать облегчение,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«сбросить» эмоции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 выходя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за рамки ваших возможностей.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 сигнализируете,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 они не заслужили упреков, вины или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стыда.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00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476234" y="1922706"/>
            <a:ext cx="6080014" cy="46609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Смотрите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 мир с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точки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зрения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молодых людей, не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судите о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 услышанном, исходя из собственного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мировоззрения. </a:t>
            </a:r>
            <a:endParaRPr lang="ru-RU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Все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что вызывает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беспокойство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тревогу молодых людей,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достойно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полного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внимания и отзывчивости.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Меньшее разрушит доверие.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Попытка взглянуть шире,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перспективе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 должна быть первичной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реакцией – она может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быть полезной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позже.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Слушая, мягко реагируя и работая над тем, чтобы понять их точку зрения, вы будете поглощать или сдерживать часть их тревоги.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Так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 окажете немедленную эмоциональную поддержку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3760289" y="447974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Сдерживание тревоги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6234" y="1142220"/>
            <a:ext cx="77716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Иногда «огромная проблема» на самом деле звучит довольно тривиально, когда о ней говорят</a:t>
            </a:r>
          </a:p>
        </p:txBody>
      </p:sp>
    </p:spTree>
    <p:extLst>
      <p:ext uri="{BB962C8B-B14F-4D97-AF65-F5344CB8AC3E}">
        <p14:creationId xmlns:p14="http://schemas.microsoft.com/office/powerpoint/2010/main" val="172606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A38D1B1C-ABA0-450A-8C31-62E711814F5B}"/>
              </a:ext>
            </a:extLst>
          </p:cNvPr>
          <p:cNvSpPr txBox="1">
            <a:spLocks/>
          </p:cNvSpPr>
          <p:nvPr/>
        </p:nvSpPr>
        <p:spPr>
          <a:xfrm>
            <a:off x="414596" y="1611021"/>
            <a:ext cx="4065963" cy="46609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Отношения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 родителями, членами семьи, учителями и другими лицами. </a:t>
            </a:r>
            <a:endParaRPr lang="ru-RU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Неравные отношения: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взрослому принадлежало больше власти и контроля,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всегда исходя из соображений пользы и благополучия ребенка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3696095" y="447974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Защита их интересов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3203" y="1133574"/>
            <a:ext cx="34198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Опыт отношений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48388" y="1133574"/>
            <a:ext cx="37308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Наши преимущества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54467" y="1611021"/>
            <a:ext cx="4224755" cy="4142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Нет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семейных ценностей, личной привязанности,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ревности,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иного эмоционального воздействия семьи.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Наши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собственные интересы или репутация не зависят от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поведения, достижений молодых людей.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Внимание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может быть направлено на молодого человека и его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интересы.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Предоставление возможности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выразить личные идеи и мнения, а наш интерес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поддержка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стимулируют рост самооценки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4596" y="5452814"/>
            <a:ext cx="8445940" cy="1021556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 defTabSz="685800">
              <a:spcAft>
                <a:spcPts val="1200"/>
              </a:spcAft>
              <a:buClr>
                <a:srgbClr val="0070C0"/>
              </a:buClr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Мы можем стимулировать чувство самоуважения, демонстрируя, что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ценим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молодого человека и придерживаемся высокого мнения о его позитивном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потенциале.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091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3807914" y="447974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Защита или риск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2451" y="1318413"/>
            <a:ext cx="5702045" cy="5121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Подростков действительно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беспокоят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реакции, ответы и мнения людей, которых они уважают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 У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большинства из нас восприятие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себя – следствие обратной связи от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других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Молодые люди должны принимать определенные решения и совершать на этом пути ошибки.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Нам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нужно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им помочь и знать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когда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вмешиваться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действовать, чтобы защитить молодого человека,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а когда отступить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позволить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принять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 себя некоторые риски. 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Без раннего опыта принятия решений и ответственности за результаты подросток будет менее подготовленным ко взрослой жизни.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Вся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жизнь состоит из взвешивания преимуществ и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рисков: решения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 месте проживания, работе, банковском кредите или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вступлении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партнерские отношения. </a:t>
            </a:r>
          </a:p>
        </p:txBody>
      </p:sp>
    </p:spTree>
    <p:extLst>
      <p:ext uri="{BB962C8B-B14F-4D97-AF65-F5344CB8AC3E}">
        <p14:creationId xmlns:p14="http://schemas.microsoft.com/office/powerpoint/2010/main" val="222905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3705425" y="432912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Защита или риск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2723" y="1204912"/>
            <a:ext cx="5601461" cy="481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Как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хорошим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родителям, нам нужно быть рядом, когда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всё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идет не так.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 временем будет нужно больше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поддержки без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«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А я тебе говорил» или «Если бы ты только спросил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», и отношение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которое поможет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встать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 ноги и принять следующий вызов, когда они будут готовы.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Терпение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может быть вознаграждено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!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 почувствуете, что вас испытывают и вам придется призвать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самоуважение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жизненный опыт, чтобы оставаться бесконфликтным и эмоционально доступным. 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Ценный жизненный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навык: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ы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как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молодые люди, совершаем ошибки, но, признавая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их,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мы также моделируем способность принимать и понимать, что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что-то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сделали не так, и как это исправить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76225" y="1008063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412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0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664845" y="2166521"/>
            <a:ext cx="781430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en-US" sz="3200" b="1" dirty="0">
                <a:solidFill>
                  <a:srgbClr val="1B195E"/>
                </a:solidFill>
                <a:latin typeface="Arial Black" pitchFamily="34" charset="0"/>
              </a:rPr>
              <a:t>Реагирование на вызывающее поведение у детей в государственной опеке</a:t>
            </a:r>
          </a:p>
        </p:txBody>
      </p:sp>
    </p:spTree>
    <p:extLst>
      <p:ext uri="{BB962C8B-B14F-4D97-AF65-F5344CB8AC3E}">
        <p14:creationId xmlns:p14="http://schemas.microsoft.com/office/powerpoint/2010/main" val="170751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2482597" y="443608"/>
            <a:ext cx="6574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“Наши проблемы против их проблем”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52451" y="1351278"/>
            <a:ext cx="5884925" cy="4784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Реакция на вызывающее поведение - общий вызов и задача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 Деление на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тех, кто может и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кто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 может справляться с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определённым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типом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поведения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влияет на способность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работать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как команда.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Это происходит, когда профессионалы недооценивают сложности и считают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поведение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обычным. 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Управление собственными чувствами на вызывающее поведение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– отправная точка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позволяющая отделить то, что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ребёнок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заставляет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чувствовать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от того, что он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хочет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сообщить и как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лучше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отреагировать. 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Формы поддержки:  </a:t>
            </a:r>
          </a:p>
          <a:p>
            <a:pPr marL="539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Tx/>
              <a:buChar char="-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встречи с руководителем, социальным работником - выслушают и дадут совет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; </a:t>
            </a: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539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Tx/>
              <a:buChar char="-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омандные,  групповые встречи - поделиться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трудностями и проблемами,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согласовать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будущие реакции и действия, </a:t>
            </a: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539750" indent="-285750">
              <a:lnSpc>
                <a:spcPct val="110000"/>
              </a:lnSpc>
              <a:spcBef>
                <a:spcPts val="0"/>
              </a:spcBef>
              <a:buClr>
                <a:srgbClr val="0070C0"/>
              </a:buClr>
              <a:buFontTx/>
              <a:buChar char="-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поддержка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дома, где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любят и заботятся - 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восстановиться и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подготовиться к действиям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23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2443755" y="444597"/>
            <a:ext cx="6574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Реакции специалистов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91773" y="2480493"/>
            <a:ext cx="649223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</a:pP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Внимание – к потребностям так,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чтобы это было контролируемо и безопасно. Никогда не пользоваться </a:t>
            </a: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уязвимостью, щепетильно относиться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 </a:t>
            </a: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чувствам.</a:t>
            </a:r>
            <a:endParaRPr lang="ru-RU" sz="15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3761" y="1004686"/>
            <a:ext cx="83364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Реакции специалистов на молодых людей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для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установления поддерживающих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отношений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88443" y="1768766"/>
            <a:ext cx="1813137" cy="530886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 anchor="ctr">
            <a:noAutofit/>
          </a:bodyPr>
          <a:lstStyle/>
          <a:p>
            <a:pPr algn="ctr" defTabSz="685800">
              <a:spcAft>
                <a:spcPts val="1200"/>
              </a:spcAft>
              <a:buClr>
                <a:srgbClr val="0070C0"/>
              </a:buClr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УВАЖЕНИЕ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91783" y="1791374"/>
            <a:ext cx="635046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Оценка молодого человека за то, кто он есть, включая различия в культуре, способностях, идентичности, включая сексуальную ориентацию.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88443" y="2475195"/>
            <a:ext cx="1813137" cy="530886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 anchor="ctr">
            <a:noAutofit/>
          </a:bodyPr>
          <a:lstStyle/>
          <a:p>
            <a:pPr algn="ctr" defTabSz="685800">
              <a:spcAft>
                <a:spcPts val="1200"/>
              </a:spcAft>
              <a:buClr>
                <a:srgbClr val="0070C0"/>
              </a:buClr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ДОВЕРИЕ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88443" y="3181624"/>
            <a:ext cx="1813137" cy="530886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 anchor="ctr">
            <a:noAutofit/>
          </a:bodyPr>
          <a:lstStyle/>
          <a:p>
            <a:pPr algn="ctr" defTabSz="685800">
              <a:spcAft>
                <a:spcPts val="1200"/>
              </a:spcAft>
              <a:buClr>
                <a:srgbClr val="0070C0"/>
              </a:buClr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ЭМПАТИЯ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91772" y="3169612"/>
            <a:ext cx="649223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</a:pP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Понимание чувств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</a:t>
            </a: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переживаний, представлять себя на месте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молодого </a:t>
            </a: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человека - представлять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его </a:t>
            </a: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мир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</a:t>
            </a: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видеть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мир с его точки зрения.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88443" y="3888053"/>
            <a:ext cx="1813137" cy="530886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 anchor="ctr">
            <a:noAutofit/>
          </a:bodyPr>
          <a:lstStyle/>
          <a:p>
            <a:pPr algn="ctr" defTabSz="685800">
              <a:spcAft>
                <a:spcPts val="1200"/>
              </a:spcAft>
              <a:buClr>
                <a:srgbClr val="0070C0"/>
              </a:buClr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ИСКРЕННОСТЬ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05457" y="3858731"/>
            <a:ext cx="649223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</a:t>
            </a: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е демонстрировать ложное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«я», сохранение верности самому себе. </a:t>
            </a: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Открытость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</a:t>
            </a: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спонтанность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отношениях, </a:t>
            </a: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искреннее внимание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 молодому </a:t>
            </a: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человеку.</a:t>
            </a:r>
            <a:endParaRPr lang="ru-RU" sz="15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88443" y="4594482"/>
            <a:ext cx="1813137" cy="530886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 anchor="ctr">
            <a:noAutofit/>
          </a:bodyPr>
          <a:lstStyle/>
          <a:p>
            <a:pPr algn="ctr" defTabSz="685800">
              <a:spcAft>
                <a:spcPts val="1200"/>
              </a:spcAft>
              <a:buClr>
                <a:srgbClr val="0070C0"/>
              </a:buClr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ТЕПЛОТА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505457" y="4778682"/>
            <a:ext cx="649223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</a:pP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Проявление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заботы, оставаясь при этом в рамках профессиональных </a:t>
            </a: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границ.</a:t>
            </a:r>
            <a:endParaRPr lang="ru-RU" sz="15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88443" y="5300911"/>
            <a:ext cx="1813137" cy="530886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 anchor="ctr">
            <a:noAutofit/>
          </a:bodyPr>
          <a:lstStyle/>
          <a:p>
            <a:pPr algn="ctr" defTabSz="685800">
              <a:spcAft>
                <a:spcPts val="1200"/>
              </a:spcAft>
              <a:buClr>
                <a:srgbClr val="0070C0"/>
              </a:buClr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КОНФИДЕН-ЦИАЛЬНОСТЬ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491769" y="5236968"/>
            <a:ext cx="649223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</a:t>
            </a: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казанное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 будет </a:t>
            </a: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раскрыто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другим </a:t>
            </a: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людям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 учетом некоторых </a:t>
            </a: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ограничений - вопросов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защиты детей. </a:t>
            </a: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Быть честными, определяя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какую информацию и кому </a:t>
            </a: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передавать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чтобы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обеспечить безопасность детей или других людей.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88443" y="6007337"/>
            <a:ext cx="1813137" cy="530886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 anchor="ctr">
            <a:noAutofit/>
          </a:bodyPr>
          <a:lstStyle/>
          <a:p>
            <a:pPr algn="ctr" defTabSz="685800">
              <a:spcAft>
                <a:spcPts val="1200"/>
              </a:spcAft>
              <a:buClr>
                <a:srgbClr val="0070C0"/>
              </a:buClr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ТЕРПЕНИЕ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491770" y="6156918"/>
            <a:ext cx="649223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</a:pP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Позволить 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молодому человеку двигаться в своем собственном темпе.</a:t>
            </a:r>
          </a:p>
        </p:txBody>
      </p:sp>
    </p:spTree>
    <p:extLst>
      <p:ext uri="{BB962C8B-B14F-4D97-AF65-F5344CB8AC3E}">
        <p14:creationId xmlns:p14="http://schemas.microsoft.com/office/powerpoint/2010/main" val="125736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7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203204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3672153" y="39912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Трудное поведение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731913" y="1091388"/>
            <a:ext cx="6211824" cy="5455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Что такое подростковый период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1913" y="2930636"/>
            <a:ext cx="6363831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Подростковый период является одной из самых быстрых фаз развития человека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Биологическое взросление предшествует психосоциальному взрослению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 изменения, которые происходят во время подросткового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периода,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влияют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окружающие,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индивидуальные факторы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Подростки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могут быть особенно восприимчивы, когда их потенциал только начинает развиваться, и они начинают выходить за пределы своей семьи. 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31913" y="1724328"/>
            <a:ext cx="6761748" cy="1021556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cs typeface="Arial" pitchFamily="34" charset="0"/>
              </a:rPr>
              <a:t>Под подростковым периодом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обычно подразумеваются годы между 13 и 19, когда, как принято понимать, происходит переход от детства к взрослой жизни</a:t>
            </a:r>
          </a:p>
        </p:txBody>
      </p:sp>
    </p:spTree>
    <p:extLst>
      <p:ext uri="{BB962C8B-B14F-4D97-AF65-F5344CB8AC3E}">
        <p14:creationId xmlns:p14="http://schemas.microsoft.com/office/powerpoint/2010/main" val="167512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2386585" y="414991"/>
            <a:ext cx="6574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Разделённое мышление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3191" y="1568283"/>
            <a:ext cx="5282374" cy="4729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Полезные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подходы: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убедитесь, что всем сотрудникам даны четкие цели и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все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понимают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ожидания: так они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могут быть уверенными в том, что они делают. 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Открытость, доверие и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уважение: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оздайте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среду,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где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каждый сотрудник имеет голос,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имеет возможность делиться наблюдениями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мнениями, не опасаясь оценки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 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Создайте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пространство для персонала (встречи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команд, смены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),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где они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смогут обсуждать идеи и планы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реагирования на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поведение отдельных людей и как это будет выглядеть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</a:t>
            </a:r>
          </a:p>
          <a:p>
            <a:pPr marL="285750" indent="-285750"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Используйте пространство для размышлений о конкретных инцидентах и трудностях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 Подумайте,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 сработало, а что нет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(то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что работает для одного, не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работает для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всех,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но может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быть полезным, если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договориться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 общем подходе). Это всегда будет ОБУЧЕНИЕ на основе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определённого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события, а НЕ обвинение или критика сотрудника. 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3688" y="1030557"/>
            <a:ext cx="8777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Разделённое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мышление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в командах и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 другими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профессионалами</a:t>
            </a:r>
          </a:p>
        </p:txBody>
      </p:sp>
    </p:spTree>
    <p:extLst>
      <p:ext uri="{BB962C8B-B14F-4D97-AF65-F5344CB8AC3E}">
        <p14:creationId xmlns:p14="http://schemas.microsoft.com/office/powerpoint/2010/main" val="304616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2410844" y="454154"/>
            <a:ext cx="6574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Разделённое мышление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5851" y="1613141"/>
            <a:ext cx="5714362" cy="5129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Поговорите,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как поддерживать друг друга при столкновении с вызывающим поведением.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Например,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моей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команде: </a:t>
            </a:r>
          </a:p>
          <a:p>
            <a:pPr marL="539750" indent="-285750"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Tx/>
              <a:buChar char="-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коллеги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прислушиваются друг к другу и реагируют, когда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возникает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трудная ситуация. </a:t>
            </a: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539750" indent="-285750"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Tx/>
              <a:buChar char="-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могут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оставаться вне комнаты,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чтобы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понять, нужно ли им вмешаться. </a:t>
            </a: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539750" indent="-285750"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Tx/>
              <a:buChar char="-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когда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коллега оказывается эмоционально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вовлечен в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поведение молодого человека,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находят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способ удалить коллегу и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«сменить лицо»,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 уменьшит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напряженность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 </a:t>
            </a:r>
          </a:p>
          <a:p>
            <a:pPr marL="285750" indent="-285750"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Постоянно помнить о влиянии других молодых людей,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присутствующих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столкновении с вызывающим поведением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влиянии групповой динамики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 отдельных людей. </a:t>
            </a: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539750" indent="-285750">
              <a:spcAft>
                <a:spcPts val="400"/>
              </a:spcAft>
              <a:buClr>
                <a:srgbClr val="0070C0"/>
              </a:buClr>
              <a:buFontTx/>
              <a:buChar char="-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как реагировать команде, чтобы снять или поддержать влияние сверстников. </a:t>
            </a:r>
          </a:p>
          <a:p>
            <a:pPr marL="539750" indent="-285750">
              <a:spcAft>
                <a:spcPts val="400"/>
              </a:spcAft>
              <a:buClr>
                <a:srgbClr val="0070C0"/>
              </a:buClr>
              <a:buFontTx/>
              <a:buChar char="-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вызывающее поведение – желание произвести впечатление на сверстников или, скорее, вызов сотрудникам. </a:t>
            </a:r>
          </a:p>
          <a:p>
            <a:pPr marL="539750" indent="-285750">
              <a:spcAft>
                <a:spcPts val="400"/>
              </a:spcAft>
              <a:buClr>
                <a:srgbClr val="0070C0"/>
              </a:buClr>
              <a:buFontTx/>
              <a:buChar char="-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 каждый вызов должен быть немедленно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принят.</a:t>
            </a:r>
            <a:r>
              <a:rPr lang="ru-RU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</a:t>
            </a:r>
            <a:endParaRPr lang="ru-RU" sz="15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3688" y="1030557"/>
            <a:ext cx="86916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Разделённое </a:t>
            </a:r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мышление </a:t>
            </a:r>
            <a:r>
              <a:rPr lang="ru-RU" sz="23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в командах и </a:t>
            </a:r>
            <a:r>
              <a:rPr lang="ru-RU" sz="23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 другими </a:t>
            </a:r>
            <a:r>
              <a:rPr lang="ru-RU" sz="23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профессионалами</a:t>
            </a:r>
          </a:p>
        </p:txBody>
      </p:sp>
    </p:spTree>
    <p:extLst>
      <p:ext uri="{BB962C8B-B14F-4D97-AF65-F5344CB8AC3E}">
        <p14:creationId xmlns:p14="http://schemas.microsoft.com/office/powerpoint/2010/main" val="153780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2459737" y="413991"/>
            <a:ext cx="6574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Что такое хорошее общение?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5851" y="1510058"/>
            <a:ext cx="5453104" cy="47783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Способность передавать фактически точную информацию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(устно и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письменно) - следующая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команда будет знать, что происходило и что необходимо сделать.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Наблюдения за молодыми людьми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фиксация всего важного, что они могли сказать или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сообщить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Согласование будущих планов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: встречи, договорённости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 молодым человеком.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Если делать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это неправильно, это само по себе может привести к вызывающему поведению.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Гарантия, что любая информация о защите передана </a:t>
            </a:r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далее: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озабоченность, обеспокоенность,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любые согласованные меры по обеспечению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безопасности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или просто о том, что на них было надето, когда они уходили из дома и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куда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они идут –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 случай, если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они не вернулись.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15851" y="1053050"/>
            <a:ext cx="7161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Для нас – это: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698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2569465" y="447973"/>
            <a:ext cx="6574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Что такое хорошее общение?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03629" y="1741157"/>
            <a:ext cx="5453104" cy="47783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Важно выполнение любых ожиданий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установленных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для молодого человека,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нельзя их потерять или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 них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уклониться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 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Последствия/санкции, установленные для молодого человека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для соблюдения последовательности, чтобы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молодые люди не могли «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натравливать»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сотрудников друг на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друга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 Мы постоянно слышим: «ты единственный, кто это делает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». Когда можно процитировать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то, что сказал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коллега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раньше,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такая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практика длится, как правило, недолго!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Особое значение – достижениям молодых людей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позитивному поведению.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Мы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 этого начинаем, так как легко оказаться «втянутым» в вызывающее поведение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прежде,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чем начнут происходить сдвиги.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15851" y="1053050"/>
            <a:ext cx="7161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Для нас – это: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8098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2569465" y="447973"/>
            <a:ext cx="6574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Что такое хорошее общение?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9363" y="1924037"/>
            <a:ext cx="5146779" cy="45499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Активно слушаем друг друга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проверяем,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мы все поняли.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Обсуждаем проблемы и разделяем ответственность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за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принятие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решений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 мере возникновения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различных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ситуаций.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Соглашаемся с тем, что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иногда совершаем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ошибки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но мы решаем, как их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признать, в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том числе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молодыми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людьми.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Мы поддерживаем друг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друга,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чтобы так поступать.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Уважаем и ценим то, что у всех нас свои разные истории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и предыдущий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опыт – это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приносит пользу и ценность команде в целом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3629" y="1181066"/>
            <a:ext cx="54393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Как еще мы поддерживаем друг друга</a:t>
            </a:r>
          </a:p>
        </p:txBody>
      </p:sp>
    </p:spTree>
    <p:extLst>
      <p:ext uri="{BB962C8B-B14F-4D97-AF65-F5344CB8AC3E}">
        <p14:creationId xmlns:p14="http://schemas.microsoft.com/office/powerpoint/2010/main" val="420871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2569465" y="447973"/>
            <a:ext cx="6574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Что такое хорошее общение?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9363" y="1844351"/>
            <a:ext cx="5535093" cy="417240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Самостоятельно в течение нескольких минут подумайте о людях, с которыми вы работаете - в команде или в профессиональном сообществе.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Перечислите, что работает хорошо, а что нет.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группе перечислите некоторые идеи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- что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 хотели бы улучшить и как это можно было бы сделать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2451" y="1265520"/>
            <a:ext cx="26138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Упражнение</a:t>
            </a:r>
          </a:p>
        </p:txBody>
      </p:sp>
    </p:spTree>
    <p:extLst>
      <p:ext uri="{BB962C8B-B14F-4D97-AF65-F5344CB8AC3E}">
        <p14:creationId xmlns:p14="http://schemas.microsoft.com/office/powerpoint/2010/main" val="44846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76225" y="1008063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412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0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664845" y="2317205"/>
            <a:ext cx="781430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en-US" sz="3200" b="1" dirty="0">
                <a:solidFill>
                  <a:srgbClr val="1B195E"/>
                </a:solidFill>
                <a:latin typeface="Arial Black" pitchFamily="34" charset="0"/>
              </a:rPr>
              <a:t>Защита детей и вызывающее поведение</a:t>
            </a:r>
          </a:p>
        </p:txBody>
      </p:sp>
    </p:spTree>
    <p:extLst>
      <p:ext uri="{BB962C8B-B14F-4D97-AF65-F5344CB8AC3E}">
        <p14:creationId xmlns:p14="http://schemas.microsoft.com/office/powerpoint/2010/main" val="160287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2569465" y="447973"/>
            <a:ext cx="6574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 smtClean="0">
                <a:solidFill>
                  <a:srgbClr val="1B195E"/>
                </a:solidFill>
                <a:latin typeface="Arial" charset="0"/>
              </a:rPr>
              <a:t>Права детей и защита детей</a:t>
            </a:r>
            <a:endParaRPr lang="ru-RU" altLang="ru-RU" sz="2400" b="1" dirty="0">
              <a:solidFill>
                <a:srgbClr val="1B195E"/>
              </a:solidFill>
              <a:latin typeface="Arial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95527" y="2052480"/>
            <a:ext cx="7552944" cy="2876136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 anchor="ctr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«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Жестокое или плохое обращение с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ребёнком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— это все формы физического и/или эмоционального плохого обращения, сексуальное насилие, отсутствие заботы, пренебрежение, торговля или другие формы эксплуатации, способные привести или приводящие к фактическому ущербу для здоровья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ребёнка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его выживания, развития или достоинства в контексте отношений ответственности, доверия или власти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»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3629" y="1181066"/>
            <a:ext cx="81185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Всемирная организация здравоохранения (ВОЗ)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определяет: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6674" y="5338365"/>
            <a:ext cx="77868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Любое негуманное поведение, которое вызывает или может вызывать значительный вред, должно быть расследовано с целью предотвращения нанесения вреда ребенку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7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2569465" y="447973"/>
            <a:ext cx="6574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Права детей и защита детей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67511" y="2030159"/>
            <a:ext cx="2423161" cy="727296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Защита прав детей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03629" y="1146564"/>
            <a:ext cx="81185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Терминология важна!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70732" y="2070641"/>
            <a:ext cx="50520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Соблюдение основополагающих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принципов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поддержка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Комитета ООН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 правам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ребенка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67511" y="3008567"/>
            <a:ext cx="2423161" cy="727296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Защита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детей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70732" y="3049049"/>
            <a:ext cx="53629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Защита от насилия, жестокого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обращения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отсутствия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заботы и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эксплуатации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67511" y="4091217"/>
            <a:ext cx="2423161" cy="727296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Система защиты детей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70732" y="3993200"/>
            <a:ext cx="53629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Система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реагирующая с целью их защиты от насилия, жестокого обращения, отсутствия заботы и эксплуатации</a:t>
            </a:r>
          </a:p>
        </p:txBody>
      </p:sp>
    </p:spTree>
    <p:extLst>
      <p:ext uri="{BB962C8B-B14F-4D97-AF65-F5344CB8AC3E}">
        <p14:creationId xmlns:p14="http://schemas.microsoft.com/office/powerpoint/2010/main" val="11675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2569465" y="447973"/>
            <a:ext cx="6574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Права детей и защита детей</a:t>
            </a:r>
          </a:p>
        </p:txBody>
      </p:sp>
      <p:sp>
        <p:nvSpPr>
          <p:cNvPr id="14" name="Oval 2"/>
          <p:cNvSpPr>
            <a:spLocks noChangeArrowheads="1"/>
          </p:cNvSpPr>
          <p:nvPr/>
        </p:nvSpPr>
        <p:spPr bwMode="auto">
          <a:xfrm>
            <a:off x="1815132" y="1144989"/>
            <a:ext cx="5702297" cy="5560357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/>
          </a:p>
        </p:txBody>
      </p:sp>
      <p:grpSp>
        <p:nvGrpSpPr>
          <p:cNvPr id="26625" name="Группа 26624"/>
          <p:cNvGrpSpPr/>
          <p:nvPr/>
        </p:nvGrpSpPr>
        <p:grpSpPr>
          <a:xfrm>
            <a:off x="2569465" y="1991697"/>
            <a:ext cx="2249458" cy="1925319"/>
            <a:chOff x="2569465" y="1922036"/>
            <a:chExt cx="2249458" cy="1925319"/>
          </a:xfrm>
        </p:grpSpPr>
        <p:sp>
          <p:nvSpPr>
            <p:cNvPr id="17" name="Oval 4"/>
            <p:cNvSpPr>
              <a:spLocks noChangeArrowheads="1"/>
            </p:cNvSpPr>
            <p:nvPr/>
          </p:nvSpPr>
          <p:spPr bwMode="auto">
            <a:xfrm>
              <a:off x="2753150" y="1922036"/>
              <a:ext cx="2065773" cy="192531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>
                  <a:lumMod val="95000"/>
                </a:schemeClr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altLang="en-US">
                <a:solidFill>
                  <a:schemeClr val="lt1"/>
                </a:solidFill>
              </a:endParaRPr>
            </a:p>
          </p:txBody>
        </p:sp>
        <p:sp>
          <p:nvSpPr>
            <p:cNvPr id="18" name="Text Box 5"/>
            <p:cNvSpPr txBox="1">
              <a:spLocks noChangeArrowheads="1"/>
            </p:cNvSpPr>
            <p:nvPr/>
          </p:nvSpPr>
          <p:spPr bwMode="auto">
            <a:xfrm>
              <a:off x="2569465" y="2560211"/>
              <a:ext cx="2190514" cy="584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0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ru-RU" altLang="en-US" sz="1600" b="1" dirty="0">
                  <a:solidFill>
                    <a:schemeClr val="bg1"/>
                  </a:solidFill>
                  <a:latin typeface="+mj-lt"/>
                </a:rPr>
                <a:t>Защита детей от плохого обращения</a:t>
              </a:r>
              <a:endParaRPr lang="en-GB" altLang="en-US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6626" name="Группа 26625"/>
          <p:cNvGrpSpPr/>
          <p:nvPr/>
        </p:nvGrpSpPr>
        <p:grpSpPr>
          <a:xfrm>
            <a:off x="4572000" y="2016173"/>
            <a:ext cx="2065268" cy="1916860"/>
            <a:chOff x="4529696" y="1926265"/>
            <a:chExt cx="2065268" cy="1916860"/>
          </a:xfrm>
        </p:grpSpPr>
        <p:sp>
          <p:nvSpPr>
            <p:cNvPr id="20" name="Oval 7"/>
            <p:cNvSpPr>
              <a:spLocks noChangeArrowheads="1"/>
            </p:cNvSpPr>
            <p:nvPr/>
          </p:nvSpPr>
          <p:spPr bwMode="auto">
            <a:xfrm>
              <a:off x="4529696" y="1926265"/>
              <a:ext cx="1982991" cy="191686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>
                  <a:lumMod val="95000"/>
                </a:schemeClr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altLang="en-US">
                <a:solidFill>
                  <a:schemeClr val="lt1"/>
                </a:solidFill>
              </a:endParaRPr>
            </a:p>
          </p:txBody>
        </p:sp>
        <p:sp>
          <p:nvSpPr>
            <p:cNvPr id="21" name="Text Box 8"/>
            <p:cNvSpPr txBox="1">
              <a:spLocks noChangeArrowheads="1"/>
            </p:cNvSpPr>
            <p:nvPr/>
          </p:nvSpPr>
          <p:spPr bwMode="auto">
            <a:xfrm>
              <a:off x="4539235" y="2351583"/>
              <a:ext cx="2055729" cy="1077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0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ru-RU" altLang="en-US" sz="1600" b="1" dirty="0">
                  <a:solidFill>
                    <a:schemeClr val="bg1"/>
                  </a:solidFill>
                  <a:latin typeface="+mj-lt"/>
                </a:rPr>
                <a:t>Предотвращение нанесения ущерба здоровью или развитию ребенка</a:t>
              </a:r>
              <a:endParaRPr lang="en-GB" altLang="en-US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2713482" y="3907759"/>
            <a:ext cx="2231136" cy="2180054"/>
            <a:chOff x="2713482" y="3907759"/>
            <a:chExt cx="2231136" cy="2180054"/>
          </a:xfrm>
        </p:grpSpPr>
        <p:sp>
          <p:nvSpPr>
            <p:cNvPr id="23" name="Oval 10"/>
            <p:cNvSpPr>
              <a:spLocks noChangeArrowheads="1"/>
            </p:cNvSpPr>
            <p:nvPr/>
          </p:nvSpPr>
          <p:spPr bwMode="auto">
            <a:xfrm>
              <a:off x="2713482" y="3907759"/>
              <a:ext cx="2231136" cy="218005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0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/>
            </a:p>
          </p:txBody>
        </p:sp>
        <p:sp>
          <p:nvSpPr>
            <p:cNvPr id="24" name="Text Box 11"/>
            <p:cNvSpPr txBox="1">
              <a:spLocks noChangeArrowheads="1"/>
            </p:cNvSpPr>
            <p:nvPr/>
          </p:nvSpPr>
          <p:spPr bwMode="auto">
            <a:xfrm>
              <a:off x="2788411" y="4369263"/>
              <a:ext cx="2071954" cy="1323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0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None/>
              </a:pPr>
              <a:r>
                <a:rPr lang="ru-RU" altLang="en-US" sz="1600" b="1" dirty="0">
                  <a:solidFill>
                    <a:schemeClr val="bg1"/>
                  </a:solidFill>
                  <a:latin typeface="+mj-lt"/>
                </a:rPr>
                <a:t>Обеспечение роста детей с предоставлением безопасного и эффективного ухода</a:t>
              </a:r>
            </a:p>
          </p:txBody>
        </p:sp>
      </p:grp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5296706" y="6489065"/>
            <a:ext cx="373513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49263" indent="-449263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ru-RU" altLang="en-US" sz="1200" b="1" dirty="0">
                <a:solidFill>
                  <a:schemeClr val="tx2"/>
                </a:solidFill>
                <a:latin typeface="+mj-lt"/>
              </a:rPr>
              <a:t>Источник</a:t>
            </a:r>
            <a:r>
              <a:rPr lang="en-GB" altLang="en-US" sz="1200" b="1" dirty="0">
                <a:solidFill>
                  <a:schemeClr val="tx2"/>
                </a:solidFill>
                <a:latin typeface="+mj-lt"/>
              </a:rPr>
              <a:t>: Working Together to Safeguard Children 2013</a:t>
            </a:r>
          </a:p>
        </p:txBody>
      </p:sp>
      <p:grpSp>
        <p:nvGrpSpPr>
          <p:cNvPr id="26" name="Group 13"/>
          <p:cNvGrpSpPr>
            <a:grpSpLocks/>
          </p:cNvGrpSpPr>
          <p:nvPr/>
        </p:nvGrpSpPr>
        <p:grpSpPr bwMode="auto">
          <a:xfrm>
            <a:off x="4666281" y="3925168"/>
            <a:ext cx="2191719" cy="2180055"/>
            <a:chOff x="2654" y="2104"/>
            <a:chExt cx="1724" cy="1724"/>
          </a:xfrm>
        </p:grpSpPr>
        <p:sp>
          <p:nvSpPr>
            <p:cNvPr id="27" name="Oval 14"/>
            <p:cNvSpPr>
              <a:spLocks noChangeArrowheads="1"/>
            </p:cNvSpPr>
            <p:nvPr/>
          </p:nvSpPr>
          <p:spPr bwMode="auto">
            <a:xfrm>
              <a:off x="2654" y="2104"/>
              <a:ext cx="1724" cy="172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0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en-US"/>
            </a:p>
          </p:txBody>
        </p:sp>
        <p:sp>
          <p:nvSpPr>
            <p:cNvPr id="28" name="Text Box 15"/>
            <p:cNvSpPr txBox="1">
              <a:spLocks noChangeArrowheads="1"/>
            </p:cNvSpPr>
            <p:nvPr/>
          </p:nvSpPr>
          <p:spPr bwMode="auto">
            <a:xfrm>
              <a:off x="2734" y="2417"/>
              <a:ext cx="1611" cy="12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0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ru-RU" altLang="en-US" sz="1600" b="1" dirty="0">
                  <a:solidFill>
                    <a:schemeClr val="bg1"/>
                  </a:solidFill>
                  <a:latin typeface="+mj-lt"/>
                </a:rPr>
                <a:t>Предоставление детям возможности получить наилучшие шансы и успешно вступить во взрослую жизнь</a:t>
              </a:r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818104" y="1521880"/>
            <a:ext cx="81185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Защита и содействие благополучию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13564" y="1159414"/>
            <a:ext cx="2668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Защита детей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653295" y="1670305"/>
            <a:ext cx="177159" cy="18576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ru-RU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373038" y="1309654"/>
            <a:ext cx="177159" cy="185762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ru-RU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559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8" grpId="0"/>
      <p:bldP spid="34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7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203204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3672153" y="39912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Трудное поведение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731913" y="1091388"/>
            <a:ext cx="6211824" cy="5455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Возраст –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только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часть общей картины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1913" y="2078681"/>
            <a:ext cx="5897880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Возраст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– удобный способ определить подростковый период. 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Это только характеристика, которая определяет границы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данного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периода развития. 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Категория возраста подходит для определения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или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сравнения биологических изменений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(например, половое созревание), которые происходят со всеми примерно в одинаковом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возрасте. 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Социальные изменения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больше зависят от социально-культурных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условий, а не возраста. 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58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2569465" y="447973"/>
            <a:ext cx="6574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Права детей и защита детей</a:t>
            </a:r>
          </a:p>
        </p:txBody>
      </p:sp>
      <p:sp>
        <p:nvSpPr>
          <p:cNvPr id="14" name="Oval 2"/>
          <p:cNvSpPr>
            <a:spLocks noChangeArrowheads="1"/>
          </p:cNvSpPr>
          <p:nvPr/>
        </p:nvSpPr>
        <p:spPr bwMode="auto">
          <a:xfrm>
            <a:off x="1952936" y="1253440"/>
            <a:ext cx="5702297" cy="5560357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1970963" y="1885119"/>
            <a:ext cx="4528634" cy="4260144"/>
            <a:chOff x="1970963" y="1885119"/>
            <a:chExt cx="4528634" cy="4260144"/>
          </a:xfrm>
        </p:grpSpPr>
        <p:sp>
          <p:nvSpPr>
            <p:cNvPr id="23" name="Oval 10"/>
            <p:cNvSpPr>
              <a:spLocks noChangeArrowheads="1"/>
            </p:cNvSpPr>
            <p:nvPr/>
          </p:nvSpPr>
          <p:spPr bwMode="auto">
            <a:xfrm>
              <a:off x="1970963" y="1885119"/>
              <a:ext cx="4528634" cy="426014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bg1">
                  <a:lumMod val="95000"/>
                </a:schemeClr>
              </a:solidFill>
              <a:round/>
              <a:headEnd/>
              <a:tailEnd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/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GB" altLang="en-US"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24" name="Text Box 11"/>
            <p:cNvSpPr txBox="1">
              <a:spLocks noChangeArrowheads="1"/>
            </p:cNvSpPr>
            <p:nvPr/>
          </p:nvSpPr>
          <p:spPr bwMode="auto">
            <a:xfrm>
              <a:off x="2233995" y="2674545"/>
              <a:ext cx="3880646" cy="2718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2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0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000">
                  <a:solidFill>
                    <a:schemeClr val="tx1"/>
                  </a:solidFill>
                  <a:latin typeface="Lucida Grande" pitchFamily="-2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None/>
              </a:pPr>
              <a:r>
                <a:rPr lang="ru-RU" altLang="en-US" b="1" dirty="0">
                  <a:solidFill>
                    <a:schemeClr val="bg1"/>
                  </a:solidFill>
                  <a:latin typeface="+mj-lt"/>
                </a:rPr>
                <a:t>Защита </a:t>
              </a:r>
              <a:r>
                <a:rPr lang="ru-RU" altLang="en-US" b="1" dirty="0" smtClean="0">
                  <a:solidFill>
                    <a:schemeClr val="bg1"/>
                  </a:solidFill>
                  <a:latin typeface="+mj-lt"/>
                </a:rPr>
                <a:t>ребёнка </a:t>
              </a:r>
              <a:r>
                <a:rPr lang="ru-RU" altLang="en-US" b="1" dirty="0">
                  <a:solidFill>
                    <a:schemeClr val="bg1"/>
                  </a:solidFill>
                  <a:latin typeface="+mj-lt"/>
                </a:rPr>
                <a:t>– это часть деятельности по защите детей и содействию их благополучию. Данный термин (</a:t>
              </a:r>
              <a:r>
                <a:rPr lang="ru-RU" altLang="en-US" b="1" dirty="0" err="1">
                  <a:solidFill>
                    <a:schemeClr val="bg1"/>
                  </a:solidFill>
                  <a:latin typeface="+mj-lt"/>
                </a:rPr>
                <a:t>child</a:t>
              </a:r>
              <a:r>
                <a:rPr lang="ru-RU" altLang="en-US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ru-RU" altLang="en-US" b="1" dirty="0" err="1">
                  <a:solidFill>
                    <a:schemeClr val="bg1"/>
                  </a:solidFill>
                  <a:latin typeface="+mj-lt"/>
                </a:rPr>
                <a:t>protection</a:t>
              </a:r>
              <a:r>
                <a:rPr lang="ru-RU" altLang="en-US" b="1" dirty="0">
                  <a:solidFill>
                    <a:schemeClr val="bg1"/>
                  </a:solidFill>
                  <a:latin typeface="+mj-lt"/>
                </a:rPr>
                <a:t>) применяется по отношению к деятельности, которая предпринимается для защиты конкретных детей, страдающих или подвергающихся риску страдания или значительного ущерба</a:t>
              </a:r>
            </a:p>
          </p:txBody>
        </p:sp>
      </p:grp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5394960" y="6537960"/>
            <a:ext cx="36393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49263" indent="-449263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ru-RU" altLang="en-US" sz="1200" b="1" dirty="0" smtClean="0">
                <a:solidFill>
                  <a:schemeClr val="tx2"/>
                </a:solidFill>
                <a:latin typeface="+mj-lt"/>
              </a:rPr>
              <a:t>Источник</a:t>
            </a:r>
            <a:r>
              <a:rPr lang="en-US" altLang="en-US" sz="1200" b="1" dirty="0" smtClean="0">
                <a:solidFill>
                  <a:schemeClr val="tx2"/>
                </a:solidFill>
                <a:latin typeface="+mj-lt"/>
              </a:rPr>
              <a:t>: </a:t>
            </a:r>
            <a:r>
              <a:rPr lang="en-US" altLang="en-US" sz="1200" b="1" dirty="0">
                <a:solidFill>
                  <a:schemeClr val="tx2"/>
                </a:solidFill>
                <a:latin typeface="+mj-lt"/>
              </a:rPr>
              <a:t>Working Together to Safeguard Children 2013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781529" y="1521880"/>
            <a:ext cx="23731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Защита ребёнка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93821" y="1110885"/>
            <a:ext cx="2668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Защита детей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616719" y="1670305"/>
            <a:ext cx="177159" cy="18576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ru-RU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625863" y="1261125"/>
            <a:ext cx="177159" cy="185762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bg1">
                <a:lumMod val="9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ru-RU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364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2569465" y="447973"/>
            <a:ext cx="6574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Права детей и защита детей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52451" y="1155038"/>
            <a:ext cx="59880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Что такое «значительный» вред?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52450" y="1763677"/>
            <a:ext cx="7549133" cy="2780891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«Значительный вред»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определяется как порог, оправдывающий принудительное вмешательство в семейную жизнь в интересах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детей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Физическое, сексуальное и эмоциональное насилие, а также отсутствие заботы – категории значительного вреда.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Нет чётко определенных критериев, позволяющих судить о том, что причиняемый вред достиг «значительного» уровня – речь о результате травматического события или о наложении внезапных событий и длительно продолжавшихся ситуаций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0466" y="4827969"/>
            <a:ext cx="7549133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</a:pP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«Некоторые дети живут в таких семейных и социальных условиях, в которых вопросы их здоровья и развития игнорируются.  Для них это губительное влияние долгосрочного эмоционального, физического или сексуального насилия, вызывающее ухудшение вплоть до достижения уровня значительного вреда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».</a:t>
            </a:r>
          </a:p>
          <a:p>
            <a:pPr algn="r">
              <a:spcBef>
                <a:spcPts val="0"/>
              </a:spcBef>
              <a:buClr>
                <a:srgbClr val="0070C0"/>
              </a:buClr>
            </a:pP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Совместная работа по защите детей: </a:t>
            </a:r>
            <a:endParaRPr lang="ru-RU" sz="1400" b="1" i="1" dirty="0" smtClean="0">
              <a:solidFill>
                <a:schemeClr val="accent1">
                  <a:lumMod val="50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algn="r">
              <a:spcBef>
                <a:spcPts val="0"/>
              </a:spcBef>
              <a:buClr>
                <a:srgbClr val="0070C0"/>
              </a:buClr>
            </a:pP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Руководство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 </a:t>
            </a:r>
            <a:r>
              <a:rPr lang="ru-RU" sz="1400" b="1" i="1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межинституциональной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работе по охране детей </a:t>
            </a:r>
            <a:endParaRPr lang="ru-RU" sz="1400" b="1" i="1" dirty="0" smtClean="0">
              <a:solidFill>
                <a:schemeClr val="accent1">
                  <a:lumMod val="50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algn="r"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</a:pP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содействию их благополучия, 2010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</a:pPr>
            <a:endParaRPr lang="ru-RU" sz="1600" i="1" dirty="0">
              <a:solidFill>
                <a:schemeClr val="accent1">
                  <a:lumMod val="50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99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2569465" y="447973"/>
            <a:ext cx="6574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Права детей и защита детей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3113" y="1106486"/>
            <a:ext cx="80977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Значительный вред и ответственность взрослых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23113" y="1666573"/>
            <a:ext cx="6197727" cy="4075859"/>
          </a:xfrm>
          <a:prstGeom prst="rect">
            <a:avLst/>
          </a:prstGeom>
          <a:ln>
            <a:noFill/>
          </a:ln>
        </p:spPr>
        <p:txBody>
          <a:bodyPr wrap="square" anchor="ctr">
            <a:noAutofit/>
          </a:bodyPr>
          <a:lstStyle/>
          <a:p>
            <a:pPr marL="285750" indent="-285750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Если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ребёнок не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соответствует требованиям развития или ключевым показателям физического состояния, необходимо определить, является ли это результатом отсутствия «достаточно хорошей» родительской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заботы: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539750" indent="-274638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Tx/>
              <a:buChar char="-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подвергается развитие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ребенка риску из-за действий или отсутствия действий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родителей /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других ответственных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взрослых?</a:t>
            </a:r>
          </a:p>
          <a:p>
            <a:pPr marL="539750" indent="-274638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Tx/>
              <a:buChar char="-"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существуют действия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выполнения которых можно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обоснованно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ожидать со стороны взрослых применительно к жизни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ребёнка и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которые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гарантируют,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ребёнок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 подвергается риску?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Если ребёнок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 соответствует ключевым показателям из-за причин, на которые не могут влиять присутствующие в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его жизни взрослые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такой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случай не находится в ведении органов защиты детей.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33641" y="5828230"/>
            <a:ext cx="4901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Clr>
                <a:srgbClr val="0070C0"/>
              </a:buClr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Это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 означает, что никакой поддержки не следует предоставлять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!</a:t>
            </a:r>
            <a:endParaRPr lang="ru-RU" i="1" dirty="0">
              <a:solidFill>
                <a:schemeClr val="accent1">
                  <a:lumMod val="50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74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2569465" y="447973"/>
            <a:ext cx="6574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Права детей и защита детей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3113" y="1106486"/>
            <a:ext cx="7221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Защита ребенка и вызывающее поведение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23113" y="1799056"/>
            <a:ext cx="5164455" cy="4267953"/>
          </a:xfrm>
          <a:prstGeom prst="rect">
            <a:avLst/>
          </a:prstGeom>
          <a:ln>
            <a:noFill/>
          </a:ln>
        </p:spPr>
        <p:txBody>
          <a:bodyPr wrap="square" anchor="t"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</a:pP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 данным анализа серьезных случаев:  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рофессионалы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иногда прилагают большие усилия при работе со сложными подростками.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Рискованное поведение подростков часто не рассматривается как потенциальный индикатор жестокого обращения с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детьми - вмешательство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как правило, сосредоточено на прекращении проблемного поведения, вместо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анализа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его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причин.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Подростков часто воспринимают как независимых молодых людей, способных заботиться о себе и способных принимать собственные решения и делать выбор.</a:t>
            </a:r>
          </a:p>
        </p:txBody>
      </p:sp>
    </p:spTree>
    <p:extLst>
      <p:ext uri="{BB962C8B-B14F-4D97-AF65-F5344CB8AC3E}">
        <p14:creationId xmlns:p14="http://schemas.microsoft.com/office/powerpoint/2010/main" val="292880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2569465" y="447973"/>
            <a:ext cx="6574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Права детей и защита детей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3113" y="1200658"/>
            <a:ext cx="55759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Рискованное и вызывающее поведение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23113" y="1899641"/>
            <a:ext cx="4981575" cy="4327423"/>
          </a:xfrm>
          <a:prstGeom prst="rect">
            <a:avLst/>
          </a:prstGeom>
          <a:ln>
            <a:noFill/>
          </a:ln>
        </p:spPr>
        <p:txBody>
          <a:bodyPr wrap="square" anchor="t">
            <a:noAutofit/>
          </a:bodyPr>
          <a:lstStyle/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Сложное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криминальное поведение молодых людей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может маскировать уязвимость.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Профессионалы часто рассматривают таких подростков как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субъектов антиобщественной деятельности, а не как находящихся в беде детей.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Рискованное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поведение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ключевой индикатор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плохого обращения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Необходимо рассматривать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причины рискованного и вызывающего поведения молодых людей,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акцентировать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внимание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только на самом поведении.</a:t>
            </a:r>
          </a:p>
        </p:txBody>
      </p:sp>
    </p:spTree>
    <p:extLst>
      <p:ext uri="{BB962C8B-B14F-4D97-AF65-F5344CB8AC3E}">
        <p14:creationId xmlns:p14="http://schemas.microsoft.com/office/powerpoint/2010/main" val="8373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2569465" y="447973"/>
            <a:ext cx="6574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Права детей и защита детей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3113" y="1200658"/>
            <a:ext cx="8255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Наркомания,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злоупотребление алкоголем и защита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ребёнка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41985" y="1854917"/>
            <a:ext cx="5329047" cy="4775479"/>
          </a:xfrm>
          <a:prstGeom prst="rect">
            <a:avLst/>
          </a:prstGeom>
          <a:ln>
            <a:noFill/>
          </a:ln>
        </p:spPr>
        <p:txBody>
          <a:bodyPr wrap="square" anchor="t">
            <a:noAutofit/>
          </a:bodyPr>
          <a:lstStyle/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Злоупотребление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наркотиками и алкоголем может быть индикатором плохого обращения с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ребёнком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Наркотики и алкоголь могут использоваться,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чтобы справиться с болью и стрессовым переживанием в результате плохого обращения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Дети и молодые люди, ставшие жертвами эксплуатации, могут получать наркотики и алкоголь в процессе вхождения в доверие к ребенку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Для специалистов бывает проще сосредоточиться на борьбе с употреблением наркотиков и алкоголя, чем заниматься выяснением причин, стоящих за ними</a:t>
            </a:r>
          </a:p>
        </p:txBody>
      </p:sp>
    </p:spTree>
    <p:extLst>
      <p:ext uri="{BB962C8B-B14F-4D97-AF65-F5344CB8AC3E}">
        <p14:creationId xmlns:p14="http://schemas.microsoft.com/office/powerpoint/2010/main" val="368234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2569465" y="447973"/>
            <a:ext cx="6574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Права детей и защита детей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3113" y="1161986"/>
            <a:ext cx="8255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Самоповреждение и защита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ребёнка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23112" y="1662323"/>
            <a:ext cx="5694808" cy="4957933"/>
          </a:xfrm>
          <a:prstGeom prst="rect">
            <a:avLst/>
          </a:prstGeom>
          <a:ln>
            <a:noFill/>
          </a:ln>
        </p:spPr>
        <p:txBody>
          <a:bodyPr wrap="square" anchor="t">
            <a:noAutofit/>
          </a:bodyPr>
          <a:lstStyle/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Молодым людям нужно быть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услышанными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 Подростков, рассказывающих о плохом обращении, самоповреждении или суицидальных мыслях, необходимо воспринимать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всерьёз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а с раскрытой информацией поступать соответствующим образом.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Отказ от своих слов не следует воспринимать более серьезно, чем заявления о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намерениях.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Инциденты, связанные с самоповреждением или суицидом, должны рассматриваться в рамках действий по защите детей,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как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проблемы психического здоровья. 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Молодых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людей не следует выписывать из больниц после попытки самоубийства или самоповреждения без оценки их потребности в действиях по защите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детей.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64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2569465" y="447973"/>
            <a:ext cx="6574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Права детей и защита детей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3113" y="1161986"/>
            <a:ext cx="8255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Сексуальная эксплуатация детей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23113" y="1662323"/>
            <a:ext cx="5886831" cy="4957933"/>
          </a:xfrm>
          <a:prstGeom prst="rect">
            <a:avLst/>
          </a:prstGeom>
          <a:ln>
            <a:noFill/>
          </a:ln>
        </p:spPr>
        <p:txBody>
          <a:bodyPr wrap="square" anchor="t"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Сексуальная эксплуатация детей (CSE)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-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вид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сексуального насилия над детьми. </a:t>
            </a: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ситуациях эксплуатации и в соответствующих отношениях дети иногда получают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подарки, деньги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или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привязанность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качестве результата выполнения действий сексуального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характера,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совершения над ними другими лицами действий  сексуального характера.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Дети или молодые люди могут быть обмануты, полагая, что они находятся в любовных отношениях по взаимному согласию. 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Детей могут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приглашать на вечеринки,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давать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наркотики и алкоголь.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Они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также могут быть подвержены эксплуатации в сети Интернет.</a:t>
            </a:r>
          </a:p>
        </p:txBody>
      </p:sp>
    </p:spTree>
    <p:extLst>
      <p:ext uri="{BB962C8B-B14F-4D97-AF65-F5344CB8AC3E}">
        <p14:creationId xmlns:p14="http://schemas.microsoft.com/office/powerpoint/2010/main" val="227485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2569465" y="447973"/>
            <a:ext cx="6574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Права детей и защита детей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3113" y="1104361"/>
            <a:ext cx="8255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Сексуальная эксплуатация детей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23113" y="1566026"/>
            <a:ext cx="5914263" cy="5200534"/>
          </a:xfrm>
          <a:prstGeom prst="rect">
            <a:avLst/>
          </a:prstGeom>
          <a:ln>
            <a:noFill/>
          </a:ln>
        </p:spPr>
        <p:txBody>
          <a:bodyPr wrap="square" anchor="t"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Сексуальная эксплуатация детей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скрытое преступление. 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Молодые </a:t>
            </a:r>
            <a:r>
              <a:rPr lang="ru-RU" sz="17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люди часто доверяют </a:t>
            </a:r>
            <a:r>
              <a:rPr lang="ru-RU" sz="1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обидчику </a:t>
            </a:r>
            <a:r>
              <a:rPr lang="ru-RU" sz="17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не понимают, что ими злоупотребляют. Они могут зависеть от </a:t>
            </a:r>
            <a:r>
              <a:rPr lang="ru-RU" sz="1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обидчика </a:t>
            </a:r>
            <a:r>
              <a:rPr lang="ru-RU" sz="17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или быть слишком </a:t>
            </a:r>
            <a:r>
              <a:rPr lang="ru-RU" sz="1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напуганы, </a:t>
            </a:r>
            <a:r>
              <a:rPr lang="ru-RU" sz="17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чтобы рассказать </a:t>
            </a:r>
            <a:r>
              <a:rPr lang="ru-RU" sz="1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 происходящем.</a:t>
            </a:r>
            <a:endParaRPr lang="ru-RU" sz="17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Сексуальная эксплуатация детей может включать насильственные, оскорбительные и унижающие сексуальные посягательства, в </a:t>
            </a:r>
            <a:r>
              <a:rPr lang="ru-RU" sz="17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т.ч</a:t>
            </a:r>
            <a:r>
              <a:rPr lang="ru-RU" sz="1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 оральное </a:t>
            </a:r>
            <a:r>
              <a:rPr lang="ru-RU" sz="17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анальное изнасилование. </a:t>
            </a:r>
            <a:endParaRPr lang="ru-RU" sz="175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Молодых </a:t>
            </a:r>
            <a:r>
              <a:rPr lang="ru-RU" sz="17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людей </a:t>
            </a:r>
            <a:r>
              <a:rPr lang="ru-RU" sz="1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могут убеждать </a:t>
            </a:r>
            <a:r>
              <a:rPr lang="ru-RU" sz="17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или </a:t>
            </a:r>
            <a:r>
              <a:rPr lang="ru-RU" sz="1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принуждать </a:t>
            </a:r>
            <a:r>
              <a:rPr lang="ru-RU" sz="17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 обмену сексуальной деятельностью за деньги, наркотики, подарки, привязанность или статус.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Сексуальная эксплуатация детей не всегда связана с физическим контактом и может происходить в </a:t>
            </a:r>
            <a:r>
              <a:rPr lang="ru-RU" sz="17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интернете</a:t>
            </a:r>
            <a:r>
              <a:rPr lang="ru-RU" sz="17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053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2569465" y="447973"/>
            <a:ext cx="6574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Права детей и защита детей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3113" y="1104361"/>
            <a:ext cx="8255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Сексуальная эксплуатация детей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49416" y="1752582"/>
            <a:ext cx="5495351" cy="4601690"/>
          </a:xfrm>
          <a:prstGeom prst="rect">
            <a:avLst/>
          </a:prstGeom>
          <a:ln>
            <a:noFill/>
          </a:ln>
        </p:spPr>
        <p:txBody>
          <a:bodyPr wrap="square" anchor="t">
            <a:noAutofit/>
          </a:bodyPr>
          <a:lstStyle/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Специалисты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должны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видеть сигналы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потенциальной сексуальной эксплуатации и рассматривать возможность применения действий по защите детей в случае сексуальной активности несовершеннолетних.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Обращение несовершеннолетней девочки за контрацепцией – повод для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полной оценки социальных обстоятельств и риска сексуальной эксплуатации.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Оценка сексуальной активности должна отражать эмоциональную и интеллектуальную зрелость девушки,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только уровень понимания действия (например, контрацепции).</a:t>
            </a:r>
          </a:p>
        </p:txBody>
      </p:sp>
    </p:spTree>
    <p:extLst>
      <p:ext uri="{BB962C8B-B14F-4D97-AF65-F5344CB8AC3E}">
        <p14:creationId xmlns:p14="http://schemas.microsoft.com/office/powerpoint/2010/main" val="379595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7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203204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3672153" y="399121"/>
            <a:ext cx="5283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Трудное поведение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E80159B-9EA3-48FA-86EE-CFD64A40476D}"/>
              </a:ext>
            </a:extLst>
          </p:cNvPr>
          <p:cNvSpPr txBox="1">
            <a:spLocks/>
          </p:cNvSpPr>
          <p:nvPr/>
        </p:nvSpPr>
        <p:spPr>
          <a:xfrm>
            <a:off x="731913" y="1204911"/>
            <a:ext cx="7798476" cy="7345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Физическое развитие во время подросткового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периода. </a:t>
            </a:r>
          </a:p>
          <a:p>
            <a:pPr algn="l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Девочки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1912" y="2194097"/>
            <a:ext cx="573289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Физические изменения у девочек начинаются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примерно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10-11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лет,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иногда - в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более раннем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возрасте - в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8 лет, или в более позднем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возрасте - в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13 лет. Физические изменения в период полового созревания включают в себя: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развитие молочных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желёз 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изменения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формы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тела и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роста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рост волос на теле,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рост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лобковых волос</a:t>
            </a:r>
          </a:p>
          <a:p>
            <a:pPr marL="457200" indent="-457200"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начало менструации. </a:t>
            </a:r>
          </a:p>
        </p:txBody>
      </p:sp>
    </p:spTree>
    <p:extLst>
      <p:ext uri="{BB962C8B-B14F-4D97-AF65-F5344CB8AC3E}">
        <p14:creationId xmlns:p14="http://schemas.microsoft.com/office/powerpoint/2010/main" val="409905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2569465" y="447973"/>
            <a:ext cx="6574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Права детей и защита детей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3113" y="1104361"/>
            <a:ext cx="8255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Сексуальная эксплуатация детей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49416" y="1566026"/>
            <a:ext cx="6226872" cy="5136526"/>
          </a:xfrm>
          <a:prstGeom prst="rect">
            <a:avLst/>
          </a:prstGeom>
          <a:ln>
            <a:noFill/>
          </a:ln>
        </p:spPr>
        <p:txBody>
          <a:bodyPr wrap="square" anchor="t">
            <a:noAutofit/>
          </a:bodyPr>
          <a:lstStyle/>
          <a:p>
            <a:pPr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</a:pP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Специалисты </a:t>
            </a: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должны </a:t>
            </a: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знать </a:t>
            </a: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 </a:t>
            </a: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признаках возможной </a:t>
            </a: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сексуальной </a:t>
            </a: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эксплуатации. </a:t>
            </a:r>
          </a:p>
          <a:p>
            <a:pPr marL="285750" indent="-285750"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Жертвы часто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демонстрируют вызывающее или противоправное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поведение - ключевой индикатор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злоупотребления.</a:t>
            </a:r>
          </a:p>
          <a:p>
            <a:pPr marL="285750" indent="-285750"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Тревожные знаки потенциальной эксплуатации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: 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Tx/>
              <a:buChar char="-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сексуальная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активность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несовершеннолетних,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проблемы сексуального здоровья; 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Tx/>
              <a:buChar char="-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подростковая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беременность; 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Tx/>
              <a:buChar char="-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вовлеченность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преступную деятельность; 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Tx/>
              <a:buChar char="-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настораживающие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отношения, особенно с незнакомыми взрослыми; 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Tx/>
              <a:buChar char="-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злоупотребление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алкоголем и наркотиками; 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Tx/>
              <a:buChar char="-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исчезновения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из дома или места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размещения; </a:t>
            </a:r>
          </a:p>
          <a:p>
            <a:pPr marL="285750" indent="-285750">
              <a:spcBef>
                <a:spcPts val="0"/>
              </a:spcBef>
              <a:spcAft>
                <a:spcPts val="400"/>
              </a:spcAft>
              <a:buClr>
                <a:srgbClr val="0070C0"/>
              </a:buClr>
              <a:buFontTx/>
              <a:buChar char="-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прогулы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исключение из школы, прекращение посещения занятий.</a:t>
            </a:r>
          </a:p>
        </p:txBody>
      </p:sp>
    </p:spTree>
    <p:extLst>
      <p:ext uri="{BB962C8B-B14F-4D97-AF65-F5344CB8AC3E}">
        <p14:creationId xmlns:p14="http://schemas.microsoft.com/office/powerpoint/2010/main" val="334792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2569465" y="447973"/>
            <a:ext cx="6574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Права детей и защита детей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3113" y="1104361"/>
            <a:ext cx="8255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Участие в бандах и защита ребенка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49416" y="1856232"/>
            <a:ext cx="5952552" cy="4846320"/>
          </a:xfrm>
          <a:prstGeom prst="rect">
            <a:avLst/>
          </a:prstGeom>
          <a:ln>
            <a:noFill/>
          </a:ln>
        </p:spPr>
        <p:txBody>
          <a:bodyPr wrap="square" anchor="t">
            <a:noAutofit/>
          </a:bodyPr>
          <a:lstStyle/>
          <a:p>
            <a:pPr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Банда – в целом, относительно устойчивая, чаще уличная группа детей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где действия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преступного характера и насилие являются неотъемлемой частью идентичности. </a:t>
            </a: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Дети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видят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себя и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воспринимаются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другими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как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заметная группа.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Для конкретных районов или кварталов могут быть даны достаточно конкретные и специфичные определения, если от таких определений будет польза. 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 стоит применять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эти или любые другие определения «банды» слишком строго. Если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ребёнок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или другие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считают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что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дети вовлечены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банду или находятся под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её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влиянием, специалист должен действовать соответствующим образом.</a:t>
            </a:r>
          </a:p>
        </p:txBody>
      </p:sp>
    </p:spTree>
    <p:extLst>
      <p:ext uri="{BB962C8B-B14F-4D97-AF65-F5344CB8AC3E}">
        <p14:creationId xmlns:p14="http://schemas.microsoft.com/office/powerpoint/2010/main" val="247418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2569465" y="447973"/>
            <a:ext cx="6574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Права детей и защита детей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3113" y="1104361"/>
            <a:ext cx="8255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Участие в бандах и защита ребенка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49416" y="1856232"/>
            <a:ext cx="5714808" cy="4215384"/>
          </a:xfrm>
          <a:prstGeom prst="rect">
            <a:avLst/>
          </a:prstGeom>
          <a:ln>
            <a:noFill/>
          </a:ln>
        </p:spPr>
        <p:txBody>
          <a:bodyPr wrap="square" anchor="t">
            <a:noAutofit/>
          </a:bodyPr>
          <a:lstStyle/>
          <a:p>
            <a:pPr marL="285750" indent="-285750"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Ребёнок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попавший под влияние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банды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или молодежного насилия, возможно, пострадал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результате физического, сексуального и эмоционального насилия.</a:t>
            </a:r>
          </a:p>
          <a:p>
            <a:pPr marL="285750" indent="-285750"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Анализ ситуаций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проверок в Великобритании показал: необходимо признать,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вовлечение в банды и насилие может наносить детям значительный вред.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Братья и сестры,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друзья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подруги вовлеченных в банды детей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подростков также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подвергаются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риску нанесения ущерба действиями членов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банд,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от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возможного вовлечения в деятельность банд</a:t>
            </a:r>
          </a:p>
        </p:txBody>
      </p:sp>
    </p:spTree>
    <p:extLst>
      <p:ext uri="{BB962C8B-B14F-4D97-AF65-F5344CB8AC3E}">
        <p14:creationId xmlns:p14="http://schemas.microsoft.com/office/powerpoint/2010/main" val="87479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2569465" y="447973"/>
            <a:ext cx="6574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Права детей и защита детей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3113" y="1104361"/>
            <a:ext cx="8255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Участие в бандах и защита ребенка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04864" y="1662322"/>
            <a:ext cx="5330759" cy="5003653"/>
          </a:xfrm>
          <a:prstGeom prst="rect">
            <a:avLst/>
          </a:prstGeom>
          <a:ln>
            <a:noFill/>
          </a:ln>
        </p:spPr>
        <p:txBody>
          <a:bodyPr wrap="square" anchor="t">
            <a:noAutofit/>
          </a:bodyPr>
          <a:lstStyle/>
          <a:p>
            <a:pPr marL="285750" indent="-285750"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Дети и молодые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люди в бандах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могут выступать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роли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жертв жестокого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обращения, и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роли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преступников</a:t>
            </a:r>
          </a:p>
          <a:p>
            <a:pPr marL="285750" indent="-285750"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Девочки, вовлеченные в банды, могут подвергаться особому риску сексуальной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эксплуатации,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возможно,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 подозревая об этом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Другие дети и молодые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люди могут считать, что не способны покинуть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банду из-за опасности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насилия,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если они расскажут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кому-то о происходящем 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Иногда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детям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банда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может давать чувство безопасности и структурированности, которых им не хватает в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семье. Они ощущают высокую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степень привязанности, лояльности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банде</a:t>
            </a:r>
          </a:p>
        </p:txBody>
      </p:sp>
    </p:spTree>
    <p:extLst>
      <p:ext uri="{BB962C8B-B14F-4D97-AF65-F5344CB8AC3E}">
        <p14:creationId xmlns:p14="http://schemas.microsoft.com/office/powerpoint/2010/main" val="200814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2569465" y="447973"/>
            <a:ext cx="6574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Права детей и защита детей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3113" y="1104361"/>
            <a:ext cx="8255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Незаконное перемещение и вызывающее поведение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59144" y="1662323"/>
            <a:ext cx="5422200" cy="5003653"/>
          </a:xfrm>
          <a:prstGeom prst="rect">
            <a:avLst/>
          </a:prstGeom>
          <a:ln>
            <a:noFill/>
          </a:ln>
        </p:spPr>
        <p:txBody>
          <a:bodyPr wrap="square" anchor="t">
            <a:noAutofit/>
          </a:bodyPr>
          <a:lstStyle/>
          <a:p>
            <a:pPr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</a:pP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Торговля детьми и современное рабство </a:t>
            </a: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формы </a:t>
            </a: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жестокого обращения с детьми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 </a:t>
            </a:r>
            <a:endParaRPr lang="ru-RU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Детей вербуют, перемещают, транспортируют, затем эксплуатируют, принуждают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 работе или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продают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Детьми торгуют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для:</a:t>
            </a: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Tx/>
              <a:buChar char="-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сексуальной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эксплуатации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детей</a:t>
            </a: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Tx/>
              <a:buChar char="-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мошеннических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операций с целью получения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прибыли</a:t>
            </a: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Tx/>
              <a:buChar char="-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принудительного брака</a:t>
            </a: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Tx/>
              <a:buChar char="-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бытового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рабства – уборки, ухода за детьми, приготовления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пищи</a:t>
            </a: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Tx/>
              <a:buChar char="-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принудительного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труда на фабриках или в сельском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хозяйстве</a:t>
            </a: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Clr>
                <a:srgbClr val="0070C0"/>
              </a:buClr>
              <a:buFontTx/>
              <a:buChar char="-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криминальной деятельности - карманные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кражи, попрошайничество, перевозка наркотиков, работа на плантациях конопли, продажа пиратских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DVD-дисков.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29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2569465" y="447973"/>
            <a:ext cx="6574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Права детей и защита детей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3113" y="1104361"/>
            <a:ext cx="8255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Незаконное перемещение и вызывающее поведение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76848" y="1662323"/>
            <a:ext cx="5678232" cy="5003653"/>
          </a:xfrm>
          <a:prstGeom prst="rect">
            <a:avLst/>
          </a:prstGeom>
          <a:ln>
            <a:noFill/>
          </a:ln>
        </p:spPr>
        <p:txBody>
          <a:bodyPr wrap="square" anchor="t">
            <a:noAutofit/>
          </a:bodyPr>
          <a:lstStyle/>
          <a:p>
            <a:pPr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</a:pP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Торговля детьми и современное рабство </a:t>
            </a: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формы </a:t>
            </a: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жестокого обращения с детьми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 </a:t>
            </a:r>
            <a:endParaRPr lang="ru-RU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Дети,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ставшие жертвами торговли людьми, могут быть вовлечены в преступную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деятельность: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проституция, карманные кражи, перевозка наркотиков</a:t>
            </a:r>
          </a:p>
          <a:p>
            <a:pPr marL="285750" indent="-285750"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Они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– скорее, жертвы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жестокого обращения и преступной деятельности,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чем правонарушители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Детям может быть трудно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понять: то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что происходит, является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злоупотреблением.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Жертва ухаживаний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для вхождения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доверие может считать, что находится в отношениях со своим обидчиком и не подозревают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об эксплуатации.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Дети могут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думать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, что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сделали ничего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плохого, или что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сыграли определенную роль в злоупотреблении или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виновны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нарушении закона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50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2569465" y="447973"/>
            <a:ext cx="6574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Права детей и защита детей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3113" y="1104361"/>
            <a:ext cx="8255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Реагирование на защиту детей и вызывающее поведение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40272" y="1726331"/>
            <a:ext cx="5093016" cy="4601317"/>
          </a:xfrm>
          <a:prstGeom prst="rect">
            <a:avLst/>
          </a:prstGeom>
          <a:ln>
            <a:noFill/>
          </a:ln>
        </p:spPr>
        <p:txBody>
          <a:bodyPr wrap="square" anchor="t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</a:pP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Посмотрите за пределы представленной проблемы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Без ранней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комплексной оценки – узкий фокус на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конкретный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инцидент, общей картины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жестокого обращения с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ребёнком нет.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</a:pPr>
            <a:r>
              <a:rPr lang="ru-RU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Найдите баланс между правами молодого человека и его потребностью в </a:t>
            </a:r>
            <a:r>
              <a:rPr lang="ru-RU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защите</a:t>
            </a:r>
          </a:p>
          <a:p>
            <a:pPr marL="285750" indent="-285750">
              <a:spcAft>
                <a:spcPts val="10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Считается: дети 16 и 17 лет лучше контролируют действия и менее подвержены жестокому обращению и эксплуатации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</a:t>
            </a:r>
          </a:p>
          <a:p>
            <a:pPr marL="285750" indent="-285750">
              <a:spcAft>
                <a:spcPts val="10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Специалистам: нужен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баланс между правом молодого человека принимать собственные решения и оценивать собственный риск и необходимостью защищать молодого человека от эксплуатации. 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Вмешательство профессионалов, чтобы предотвратить </a:t>
            </a:r>
            <a: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эксплуатацию</a:t>
            </a:r>
            <a:r>
              <a:rPr lang="ru-RU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.</a:t>
            </a:r>
            <a:endParaRPr lang="ru-RU" sz="17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3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>
          <a:xfrm>
            <a:off x="3508533" y="3038814"/>
            <a:ext cx="2126933" cy="207568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2569465" y="447973"/>
            <a:ext cx="6574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Права детей и защита детей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3688" y="1075935"/>
            <a:ext cx="8255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Треугольник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оценки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>
            <a:off x="2519172" y="1561740"/>
            <a:ext cx="4105656" cy="3932644"/>
          </a:xfrm>
          <a:prstGeom prst="triangle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17757068">
            <a:off x="1820154" y="3165515"/>
            <a:ext cx="3266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Потребности развития ребёнка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3835569">
            <a:off x="4281148" y="2979095"/>
            <a:ext cx="2646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Родительский потенциал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10318" y="3486858"/>
            <a:ext cx="19476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Защита и содействие благополучию ребенка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276736" y="1455498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Здоровье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506692" y="1903568"/>
            <a:ext cx="13372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Образование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73714" y="2441132"/>
            <a:ext cx="26995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Эмоциональное и поведенческое развитие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703505" y="3180904"/>
            <a:ext cx="13933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Идентичность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79036" y="3687365"/>
            <a:ext cx="25938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Семейные и социальные отношения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18697" y="4348823"/>
            <a:ext cx="18585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Социальное предъявление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03846" y="5051201"/>
            <a:ext cx="21691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Навыки ухода за собой</a:t>
            </a:r>
            <a:endParaRPr lang="en-US" sz="16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920846" y="1455498"/>
            <a:ext cx="13628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Базовый уход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351630" y="2185896"/>
            <a:ext cx="25667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Обеспечение безопасности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739944" y="2915544"/>
            <a:ext cx="22829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Эмоциональная теплота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066165" y="3686748"/>
            <a:ext cx="12170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Стимуляция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279738" y="4476308"/>
            <a:ext cx="22701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Направление и границы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711683" y="5179434"/>
            <a:ext cx="13580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Стабильность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668790" y="5179434"/>
            <a:ext cx="3897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Факторы семьи и окружающей среды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rot="16200000">
            <a:off x="2115856" y="5809451"/>
            <a:ext cx="1258358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Обществен. </a:t>
            </a:r>
          </a:p>
          <a:p>
            <a:pPr>
              <a:lnSpc>
                <a:spcPct val="90000"/>
              </a:lnSpc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ресурсы</a:t>
            </a:r>
            <a:endParaRPr lang="ru-RU" sz="1600" dirty="0"/>
          </a:p>
        </p:txBody>
      </p:sp>
      <p:sp>
        <p:nvSpPr>
          <p:cNvPr id="32" name="Прямоугольник 31"/>
          <p:cNvSpPr/>
          <p:nvPr/>
        </p:nvSpPr>
        <p:spPr>
          <a:xfrm rot="16200000">
            <a:off x="2789437" y="5817222"/>
            <a:ext cx="117692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Жилищные</a:t>
            </a:r>
          </a:p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условия</a:t>
            </a:r>
          </a:p>
        </p:txBody>
      </p:sp>
      <p:sp>
        <p:nvSpPr>
          <p:cNvPr id="33" name="Прямоугольник 32"/>
          <p:cNvSpPr/>
          <p:nvPr/>
        </p:nvSpPr>
        <p:spPr>
          <a:xfrm rot="16200000">
            <a:off x="3461574" y="5698651"/>
            <a:ext cx="12583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Социальная интеграция семьи</a:t>
            </a:r>
          </a:p>
        </p:txBody>
      </p:sp>
      <p:sp>
        <p:nvSpPr>
          <p:cNvPr id="34" name="Прямоугольник 33"/>
          <p:cNvSpPr/>
          <p:nvPr/>
        </p:nvSpPr>
        <p:spPr>
          <a:xfrm rot="16200000">
            <a:off x="4239982" y="5706421"/>
            <a:ext cx="125835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Дальние родственники</a:t>
            </a:r>
          </a:p>
        </p:txBody>
      </p:sp>
      <p:sp>
        <p:nvSpPr>
          <p:cNvPr id="35" name="Прямоугольник 34"/>
          <p:cNvSpPr/>
          <p:nvPr/>
        </p:nvSpPr>
        <p:spPr>
          <a:xfrm rot="16200000">
            <a:off x="4911018" y="6006949"/>
            <a:ext cx="951476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Доход</a:t>
            </a:r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 rot="16200000">
            <a:off x="5251730" y="5737752"/>
            <a:ext cx="135657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История и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функционир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семьи</a:t>
            </a:r>
          </a:p>
        </p:txBody>
      </p:sp>
      <p:sp>
        <p:nvSpPr>
          <p:cNvPr id="37" name="Прямоугольник 36"/>
          <p:cNvSpPr/>
          <p:nvPr/>
        </p:nvSpPr>
        <p:spPr>
          <a:xfrm rot="16200000">
            <a:off x="6032642" y="5925514"/>
            <a:ext cx="1026233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Трудовая занятость</a:t>
            </a:r>
          </a:p>
        </p:txBody>
      </p:sp>
    </p:spTree>
    <p:extLst>
      <p:ext uri="{BB962C8B-B14F-4D97-AF65-F5344CB8AC3E}">
        <p14:creationId xmlns:p14="http://schemas.microsoft.com/office/powerpoint/2010/main" val="418079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76225" y="1008065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2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2569465" y="447973"/>
            <a:ext cx="6574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altLang="ru-RU" sz="2400" b="1" dirty="0">
                <a:solidFill>
                  <a:srgbClr val="1B195E"/>
                </a:solidFill>
                <a:latin typeface="Arial" charset="0"/>
              </a:rPr>
              <a:t>Права детей и защита детей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3113" y="1104361"/>
            <a:ext cx="8255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Реагирование на защиту детей и вызывающее поведение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23113" y="1662323"/>
            <a:ext cx="4652391" cy="4601317"/>
          </a:xfrm>
          <a:prstGeom prst="rect">
            <a:avLst/>
          </a:prstGeom>
          <a:ln>
            <a:noFill/>
          </a:ln>
        </p:spPr>
        <p:txBody>
          <a:bodyPr wrap="square" anchor="t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Когда речь идет о трудных детях, практикующие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специалисты:</a:t>
            </a:r>
          </a:p>
          <a:p>
            <a:pPr marL="285750" indent="-285750"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Должны видеть в молодых людях, прежде всего, уязвимых детей, нуждающихся в защите,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фокусировать все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внимание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на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вызывающем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поведении.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Быть настойчивыми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и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терпеливыми,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чтобы помочь «исключенным» наладить и поддерживать связь со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службами помощи и поддержки детей. 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Times New Roman" panose="02020603050405020304" pitchFamily="18" charset="0"/>
              <a:cs typeface="Arial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Выслушать детей и принять их опыт.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В этом случае будет формироваться доверие, и молодые люди почувствуют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поддержку,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смогут раскрыть свой опыт.</a:t>
            </a:r>
          </a:p>
        </p:txBody>
      </p:sp>
    </p:spTree>
    <p:extLst>
      <p:ext uri="{BB962C8B-B14F-4D97-AF65-F5344CB8AC3E}">
        <p14:creationId xmlns:p14="http://schemas.microsoft.com/office/powerpoint/2010/main" val="232886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1008063"/>
            <a:ext cx="9144000" cy="0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76225" y="1008063"/>
            <a:ext cx="0" cy="5849937"/>
          </a:xfrm>
          <a:prstGeom prst="line">
            <a:avLst/>
          </a:prstGeom>
          <a:ln w="317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412" name="Изображение 12" descr="лого_син-01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688" y="203200"/>
            <a:ext cx="194945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664845" y="2463509"/>
            <a:ext cx="78143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en-US" sz="3200" b="1" dirty="0">
                <a:solidFill>
                  <a:srgbClr val="1B195E"/>
                </a:solidFill>
                <a:latin typeface="Arial Black" pitchFamily="34" charset="0"/>
              </a:rPr>
              <a:t>Самоповреждение</a:t>
            </a:r>
          </a:p>
        </p:txBody>
      </p:sp>
    </p:spTree>
    <p:extLst>
      <p:ext uri="{BB962C8B-B14F-4D97-AF65-F5344CB8AC3E}">
        <p14:creationId xmlns:p14="http://schemas.microsoft.com/office/powerpoint/2010/main" val="339302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18648</TotalTime>
  <Words>16174</Words>
  <Application>Microsoft Office PowerPoint</Application>
  <PresentationFormat>Экран (4:3)</PresentationFormat>
  <Paragraphs>1316</Paragraphs>
  <Slides>180</Slides>
  <Notes>36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180</vt:i4>
      </vt:variant>
    </vt:vector>
  </HeadingPairs>
  <TitlesOfParts>
    <vt:vector size="189" baseType="lpstr">
      <vt:lpstr>ＭＳ Ｐゴシック</vt:lpstr>
      <vt:lpstr>Arial</vt:lpstr>
      <vt:lpstr>Arial Black</vt:lpstr>
      <vt:lpstr>Calibri</vt:lpstr>
      <vt:lpstr>Calibri Light</vt:lpstr>
      <vt:lpstr>Courier New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Naomi Deutsch</dc:creator>
  <cp:lastModifiedBy>Благотворительный Фонд Ключ</cp:lastModifiedBy>
  <cp:revision>466</cp:revision>
  <dcterms:created xsi:type="dcterms:W3CDTF">2017-08-18T13:30:44Z</dcterms:created>
  <dcterms:modified xsi:type="dcterms:W3CDTF">2017-10-31T07:18:14Z</dcterms:modified>
</cp:coreProperties>
</file>